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6"/>
  </p:notesMasterIdLst>
  <p:handoutMasterIdLst>
    <p:handoutMasterId r:id="rId27"/>
  </p:handout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40" r:id="rId23"/>
    <p:sldId id="341" r:id="rId24"/>
    <p:sldId id="342" r:id="rId25"/>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3594"/>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0A28A15-7FB7-0616-00E8-64B170D38138}"/>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AB3EED4-AEF7-F5D0-D386-89EA400C753E}"/>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6/9/2024 am</a:t>
            </a:r>
          </a:p>
        </p:txBody>
      </p:sp>
      <p:sp>
        <p:nvSpPr>
          <p:cNvPr id="4" name="Footer Placeholder 3">
            <a:extLst>
              <a:ext uri="{FF2B5EF4-FFF2-40B4-BE49-F238E27FC236}">
                <a16:creationId xmlns:a16="http://schemas.microsoft.com/office/drawing/2014/main" id="{0ADDA1EF-2874-9C42-42C7-3B6571CF1BA0}"/>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E2B42F7F-DCA7-1823-31C7-663940D7272A}"/>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4F23373D-FC56-4EBE-AF16-C673597C3D95}"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044489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6/9/2024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004E3C3C-470B-43D7-ACD2-401260F2D4BF}" type="slidenum">
              <a:rPr lang="en-US" smtClean="0"/>
              <a:t>‹#›</a:t>
            </a:fld>
            <a:endParaRPr lang="en-US"/>
          </a:p>
        </p:txBody>
      </p:sp>
    </p:spTree>
    <p:extLst>
      <p:ext uri="{BB962C8B-B14F-4D97-AF65-F5344CB8AC3E}">
        <p14:creationId xmlns:p14="http://schemas.microsoft.com/office/powerpoint/2010/main" val="283078078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Tom Thornhill; presented at Rose Avenue Church of Christ; January 7, 2024</a:t>
            </a:r>
          </a:p>
          <a:p>
            <a:endParaRPr lang="en-US" dirty="0"/>
          </a:p>
          <a:p>
            <a:r>
              <a:rPr lang="en-US" b="1" dirty="0"/>
              <a:t>II Peter 2:1-3</a:t>
            </a:r>
            <a:r>
              <a:rPr lang="en-US" dirty="0"/>
              <a:t> – “1 But </a:t>
            </a:r>
            <a:r>
              <a:rPr lang="en-US" b="1" dirty="0"/>
              <a:t>false prophets</a:t>
            </a:r>
            <a:r>
              <a:rPr lang="en-US" dirty="0"/>
              <a:t> also arose among the people, just as there will be </a:t>
            </a:r>
            <a:r>
              <a:rPr lang="en-US" b="1" dirty="0"/>
              <a:t>false teachers</a:t>
            </a:r>
            <a:r>
              <a:rPr lang="en-US" dirty="0"/>
              <a:t> among you, who will secretly bring in destructive heresies, even denying the Master who bought them, bringing upon themselves swift destruction. 2 And many will follow their sensuality, and because of them the way of truth will be blasphemed. 3 And in their greed they will exploit you with false words. Their condemnation from long ago is not idle, and their destruction is not asleep.”</a:t>
            </a:r>
          </a:p>
        </p:txBody>
      </p:sp>
      <p:sp>
        <p:nvSpPr>
          <p:cNvPr id="4" name="Slide Number Placeholder 3"/>
          <p:cNvSpPr>
            <a:spLocks noGrp="1"/>
          </p:cNvSpPr>
          <p:nvPr>
            <p:ph type="sldNum" sz="quarter" idx="5"/>
          </p:nvPr>
        </p:nvSpPr>
        <p:spPr/>
        <p:txBody>
          <a:bodyPr/>
          <a:lstStyle/>
          <a:p>
            <a:fld id="{004E3C3C-470B-43D7-ACD2-401260F2D4BF}" type="slidenum">
              <a:rPr lang="en-US" smtClean="0"/>
              <a:t>1</a:t>
            </a:fld>
            <a:endParaRPr lang="en-US"/>
          </a:p>
        </p:txBody>
      </p:sp>
      <p:sp>
        <p:nvSpPr>
          <p:cNvPr id="5" name="Date Placeholder 4">
            <a:extLst>
              <a:ext uri="{FF2B5EF4-FFF2-40B4-BE49-F238E27FC236}">
                <a16:creationId xmlns:a16="http://schemas.microsoft.com/office/drawing/2014/main" id="{EF47D501-A607-A349-A78B-BFA30B939AB1}"/>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30F3CE62-AE75-B004-E0E4-DE8856EAB8C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53294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Hebrews 10:29</a:t>
            </a:r>
            <a:r>
              <a:rPr lang="en-US" dirty="0">
                <a:solidFill>
                  <a:prstClr val="black"/>
                </a:solidFill>
                <a:latin typeface="Aptos" panose="02110004020202020204"/>
              </a:rPr>
              <a:t> – “</a:t>
            </a:r>
            <a:r>
              <a:rPr lang="en-US" b="1" dirty="0">
                <a:solidFill>
                  <a:prstClr val="black"/>
                </a:solidFill>
                <a:latin typeface="Aptos" panose="02110004020202020204"/>
              </a:rPr>
              <a:t>of how much sorer punishment</a:t>
            </a:r>
            <a:r>
              <a:rPr lang="en-US" dirty="0">
                <a:solidFill>
                  <a:prstClr val="black"/>
                </a:solidFill>
                <a:latin typeface="Aptos" panose="02110004020202020204"/>
              </a:rPr>
              <a:t>, think ye, shall he be judged worthy, who hath trodden under foot the Son of God, and hath </a:t>
            </a:r>
            <a:r>
              <a:rPr lang="en-US" b="1" dirty="0">
                <a:solidFill>
                  <a:prstClr val="black"/>
                </a:solidFill>
                <a:latin typeface="Aptos" panose="02110004020202020204"/>
              </a:rPr>
              <a:t>counted the blood of the covenant wherewith he was sanctified an unholy thing</a:t>
            </a:r>
            <a:r>
              <a:rPr lang="en-US" dirty="0">
                <a:solidFill>
                  <a:prstClr val="black"/>
                </a:solidFill>
                <a:latin typeface="Aptos" panose="02110004020202020204"/>
              </a:rPr>
              <a:t>, and hath done despite unto the Spirit of grace?” (ASV)</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II Peter 2:20-21</a:t>
            </a:r>
            <a:r>
              <a:rPr lang="en-US" dirty="0">
                <a:solidFill>
                  <a:prstClr val="black"/>
                </a:solidFill>
                <a:latin typeface="Aptos" panose="02110004020202020204"/>
              </a:rPr>
              <a:t> – “20 For </a:t>
            </a:r>
            <a:r>
              <a:rPr lang="en-US" b="1" dirty="0">
                <a:solidFill>
                  <a:prstClr val="black"/>
                </a:solidFill>
                <a:latin typeface="Aptos" panose="02110004020202020204"/>
              </a:rPr>
              <a:t>if, after they have escaped the defilements of the world through the knowledge of our Lord and Savior Jesus Christ</a:t>
            </a:r>
            <a:r>
              <a:rPr lang="en-US" dirty="0">
                <a:solidFill>
                  <a:prstClr val="black"/>
                </a:solidFill>
                <a:latin typeface="Aptos" panose="02110004020202020204"/>
              </a:rPr>
              <a:t>, they are again entangled in them and overcome, the last state has become worse for them than the first. 21 For it would have been better for them never to have known the way of righteousness than after knowing it to turn back from the holy commandment delivered to them.”</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12</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1FFF044-1F15-8639-1BF5-6B3393B6A3AB}"/>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6FA02E68-F1CF-12CE-D365-FF26944890C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06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 John 4:1</a:t>
            </a:r>
            <a:r>
              <a:rPr lang="en-US" dirty="0">
                <a:solidFill>
                  <a:prstClr val="black"/>
                </a:solidFill>
                <a:latin typeface="Aptos" panose="02110004020202020204"/>
              </a:rPr>
              <a:t> – “Beloved, </a:t>
            </a:r>
            <a:r>
              <a:rPr lang="en-US" b="1" dirty="0">
                <a:solidFill>
                  <a:prstClr val="black"/>
                </a:solidFill>
                <a:latin typeface="Aptos" panose="02110004020202020204"/>
              </a:rPr>
              <a:t>do not believe every spirit</a:t>
            </a:r>
            <a:r>
              <a:rPr lang="en-US" dirty="0">
                <a:solidFill>
                  <a:prstClr val="black"/>
                </a:solidFill>
                <a:latin typeface="Aptos" panose="02110004020202020204"/>
              </a:rPr>
              <a:t>, but test the spirits to see whether they are from God, for many false prophets have gone out into the world.”</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Acts 17:10-12</a:t>
            </a:r>
            <a:r>
              <a:rPr lang="en-US" dirty="0">
                <a:solidFill>
                  <a:prstClr val="black"/>
                </a:solidFill>
                <a:latin typeface="Aptos" panose="02110004020202020204"/>
              </a:rPr>
              <a:t> – “10 The brothers immediately sent Paul and Silas away by night to Berea, and when they arrived they went into the Jewish synagogue. 11 Now these Jews were more noble than those in Thessalonica; they received the word with all eagerness, </a:t>
            </a:r>
            <a:r>
              <a:rPr lang="en-US" b="1" dirty="0">
                <a:solidFill>
                  <a:prstClr val="black"/>
                </a:solidFill>
                <a:latin typeface="Aptos" panose="02110004020202020204"/>
              </a:rPr>
              <a:t>examining the Scriptures daily to see if these things were so</a:t>
            </a:r>
            <a:r>
              <a:rPr lang="en-US" dirty="0">
                <a:solidFill>
                  <a:prstClr val="black"/>
                </a:solidFill>
                <a:latin typeface="Aptos" panose="02110004020202020204"/>
              </a:rPr>
              <a:t>. 12 Many of them therefore believed, with not a few Greek women of high standing as well as men.”</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Ephesians 4:12-15</a:t>
            </a:r>
            <a:r>
              <a:rPr lang="en-US" dirty="0">
                <a:solidFill>
                  <a:prstClr val="black"/>
                </a:solidFill>
                <a:latin typeface="Aptos" panose="02110004020202020204"/>
              </a:rPr>
              <a:t> – “12 to equip the saints for the work of ministry, for building up the body of Christ, 13 until we all attain to the unity of the faith and of the knowledge of the Son of God, to mature manhood, to the measure of the stature of the fullness of Christ, 14 so </a:t>
            </a:r>
            <a:r>
              <a:rPr lang="en-US" b="1" dirty="0">
                <a:solidFill>
                  <a:prstClr val="black"/>
                </a:solidFill>
                <a:latin typeface="Aptos" panose="02110004020202020204"/>
              </a:rPr>
              <a:t>that we may no longer be children</a:t>
            </a:r>
            <a:r>
              <a:rPr lang="en-US" dirty="0">
                <a:solidFill>
                  <a:prstClr val="black"/>
                </a:solidFill>
                <a:latin typeface="Aptos" panose="02110004020202020204"/>
              </a:rPr>
              <a:t>, tossed to and fro by the waves and carried about by every wind of doctrine, by human cunning, by craftiness in deceitful schemes. 15 Rather, speaking the truth in love, we are to grow up in every way into him who is the head, into Christ”</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Acts 20:32</a:t>
            </a:r>
            <a:r>
              <a:rPr lang="en-US" dirty="0">
                <a:solidFill>
                  <a:prstClr val="black"/>
                </a:solidFill>
                <a:latin typeface="Aptos" panose="02110004020202020204"/>
              </a:rPr>
              <a:t> – “And now I commend you to God and to </a:t>
            </a:r>
            <a:r>
              <a:rPr lang="en-US" b="1" dirty="0">
                <a:solidFill>
                  <a:prstClr val="black"/>
                </a:solidFill>
                <a:latin typeface="Aptos" panose="02110004020202020204"/>
              </a:rPr>
              <a:t>the word of his grace</a:t>
            </a:r>
            <a:r>
              <a:rPr lang="en-US" dirty="0">
                <a:solidFill>
                  <a:prstClr val="black"/>
                </a:solidFill>
                <a:latin typeface="Aptos" panose="02110004020202020204"/>
              </a:rPr>
              <a:t>, which is able to build you up and to give you the inheritance among all those who are sanctified.”</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8897D61-2B18-22A7-7C10-1A2DDBD0C29A}"/>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F277F828-37CD-5E3A-1C26-B0F825CB1BE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08294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Romans 2:24</a:t>
            </a:r>
            <a:r>
              <a:rPr lang="en-US" dirty="0">
                <a:solidFill>
                  <a:prstClr val="black"/>
                </a:solidFill>
                <a:latin typeface="Aptos" panose="02110004020202020204"/>
              </a:rPr>
              <a:t> – “For, as it is written, ‘</a:t>
            </a:r>
            <a:r>
              <a:rPr lang="en-US" b="1" dirty="0">
                <a:solidFill>
                  <a:prstClr val="black"/>
                </a:solidFill>
                <a:latin typeface="Aptos" panose="02110004020202020204"/>
              </a:rPr>
              <a:t>The name of God is blasphemed</a:t>
            </a:r>
            <a:r>
              <a:rPr lang="en-US" dirty="0">
                <a:solidFill>
                  <a:prstClr val="black"/>
                </a:solidFill>
                <a:latin typeface="Aptos" panose="02110004020202020204"/>
              </a:rPr>
              <a:t> among the Gentiles because of you.’“</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Galatians 5:15</a:t>
            </a:r>
            <a:r>
              <a:rPr lang="en-US" dirty="0">
                <a:solidFill>
                  <a:prstClr val="black"/>
                </a:solidFill>
                <a:latin typeface="Aptos" panose="02110004020202020204"/>
              </a:rPr>
              <a:t> – “But if you bite and devour one another, </a:t>
            </a:r>
            <a:r>
              <a:rPr lang="en-US" b="1" dirty="0">
                <a:solidFill>
                  <a:prstClr val="black"/>
                </a:solidFill>
                <a:latin typeface="Aptos" panose="02110004020202020204"/>
              </a:rPr>
              <a:t>watch out</a:t>
            </a:r>
            <a:r>
              <a:rPr lang="en-US" dirty="0">
                <a:solidFill>
                  <a:prstClr val="black"/>
                </a:solidFill>
                <a:latin typeface="Aptos" panose="02110004020202020204"/>
              </a:rPr>
              <a:t> that you are not consumed by one another.”</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4600815-177F-B95B-6429-113915D7DE2C}"/>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29D10D5E-9CB7-0F0E-06D7-6AA1E6C11F6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11283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II Peter 2:17-19</a:t>
            </a:r>
            <a:r>
              <a:rPr lang="en-US" dirty="0">
                <a:solidFill>
                  <a:prstClr val="black"/>
                </a:solidFill>
                <a:latin typeface="Aptos" panose="02110004020202020204"/>
              </a:rPr>
              <a:t> – “17 These are waterless springs and mists driven by a storm. For them the gloom of utter darkness has been reserved. 18 For, speaking loud boasts of folly, they entice by sensual passions of the flesh those who are barely escaping from those who live in error. 19 They promise them freedom, but they themselves are </a:t>
            </a:r>
            <a:r>
              <a:rPr lang="en-US" b="1" dirty="0">
                <a:solidFill>
                  <a:prstClr val="black"/>
                </a:solidFill>
                <a:latin typeface="Aptos" panose="02110004020202020204"/>
              </a:rPr>
              <a:t>slaves of corruption</a:t>
            </a:r>
            <a:r>
              <a:rPr lang="en-US" dirty="0">
                <a:solidFill>
                  <a:prstClr val="black"/>
                </a:solidFill>
                <a:latin typeface="Aptos" panose="02110004020202020204"/>
              </a:rPr>
              <a:t>. For whatever overcomes a person, to that he is enslaved.”</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II Timothy 4:2-4</a:t>
            </a:r>
            <a:r>
              <a:rPr lang="en-US" dirty="0">
                <a:solidFill>
                  <a:prstClr val="black"/>
                </a:solidFill>
                <a:latin typeface="Aptos" panose="02110004020202020204"/>
              </a:rPr>
              <a:t> – “2 preach the word; be ready in season and out of season; reprove, rebuke, and exhort, with complete patience and teaching. 3 For the time is coming when people will not endure sound teaching, but </a:t>
            </a:r>
            <a:r>
              <a:rPr lang="en-US" b="1" dirty="0">
                <a:solidFill>
                  <a:prstClr val="black"/>
                </a:solidFill>
                <a:latin typeface="Aptos" panose="02110004020202020204"/>
              </a:rPr>
              <a:t>having itching ears</a:t>
            </a:r>
            <a:r>
              <a:rPr lang="en-US" dirty="0">
                <a:solidFill>
                  <a:prstClr val="black"/>
                </a:solidFill>
                <a:latin typeface="Aptos" panose="02110004020202020204"/>
              </a:rPr>
              <a:t> they will accumulate for themselves </a:t>
            </a:r>
            <a:r>
              <a:rPr lang="en-US" b="1" dirty="0">
                <a:solidFill>
                  <a:prstClr val="black"/>
                </a:solidFill>
                <a:latin typeface="Aptos" panose="02110004020202020204"/>
              </a:rPr>
              <a:t>teachers to suit their own passions</a:t>
            </a:r>
            <a:r>
              <a:rPr lang="en-US" dirty="0">
                <a:solidFill>
                  <a:prstClr val="black"/>
                </a:solidFill>
                <a:latin typeface="Aptos" panose="02110004020202020204"/>
              </a:rPr>
              <a:t>, 4 and will turn away from listening to the truth and wander off into myths.”</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 Timothy 6:9-10</a:t>
            </a:r>
            <a:r>
              <a:rPr lang="en-US" dirty="0">
                <a:solidFill>
                  <a:prstClr val="black"/>
                </a:solidFill>
                <a:latin typeface="Aptos" panose="02110004020202020204"/>
              </a:rPr>
              <a:t> – “9 But those who desire to be rich fall into temptation, into a snare, into many senseless and harmful desires that plunge people into ruin and destruction. 10 For the love of money is a root of all kinds of evils. It is through this craving that some have </a:t>
            </a:r>
            <a:r>
              <a:rPr lang="en-US" b="1" dirty="0">
                <a:solidFill>
                  <a:prstClr val="black"/>
                </a:solidFill>
                <a:latin typeface="Aptos" panose="02110004020202020204"/>
              </a:rPr>
              <a:t>wandered away from the faith</a:t>
            </a:r>
            <a:r>
              <a:rPr lang="en-US" dirty="0">
                <a:solidFill>
                  <a:prstClr val="black"/>
                </a:solidFill>
                <a:latin typeface="Aptos" panose="02110004020202020204"/>
              </a:rPr>
              <a:t> and pierced themselves with many pangs.”</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 Kings 12:28-30</a:t>
            </a:r>
            <a:r>
              <a:rPr lang="en-US" dirty="0">
                <a:solidFill>
                  <a:prstClr val="black"/>
                </a:solidFill>
                <a:latin typeface="Aptos" panose="02110004020202020204"/>
              </a:rPr>
              <a:t> – “28 So the king took counsel and made two calves of gold. And he said to the people, ‘You have gone up to Jerusalem long enough. </a:t>
            </a:r>
            <a:r>
              <a:rPr lang="en-US" b="1" dirty="0">
                <a:solidFill>
                  <a:prstClr val="black"/>
                </a:solidFill>
                <a:latin typeface="Aptos" panose="02110004020202020204"/>
              </a:rPr>
              <a:t>Behold your gods</a:t>
            </a:r>
            <a:r>
              <a:rPr lang="en-US" dirty="0">
                <a:solidFill>
                  <a:prstClr val="black"/>
                </a:solidFill>
                <a:latin typeface="Aptos" panose="02110004020202020204"/>
              </a:rPr>
              <a:t>, O Israel, who brought you up out of the land of Egypt.’ 29 And he set one in Bethel, and the other he put in Dan. 30 Then this thing became a sin, for the people went as far as Dan to be before one.”</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92BA602-D580-C83A-A398-9419BE572461}"/>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F64FB1DA-63C6-B45D-DF7E-F0AEB7BFFF8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1046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II Peter 2:3</a:t>
            </a:r>
            <a:r>
              <a:rPr lang="en-US" dirty="0">
                <a:solidFill>
                  <a:prstClr val="black"/>
                </a:solidFill>
                <a:latin typeface="Aptos" panose="02110004020202020204"/>
              </a:rPr>
              <a:t> – “And in covetousness shall they with feigned words make merchandise of you: </a:t>
            </a:r>
            <a:r>
              <a:rPr lang="en-US" b="1" dirty="0">
                <a:solidFill>
                  <a:prstClr val="black"/>
                </a:solidFill>
                <a:latin typeface="Aptos" panose="02110004020202020204"/>
              </a:rPr>
              <a:t>whose sentence now from of old lingereth not, and their destruction slumbereth not</a:t>
            </a:r>
            <a:r>
              <a:rPr lang="en-US" dirty="0">
                <a:solidFill>
                  <a:prstClr val="black"/>
                </a:solidFill>
                <a:latin typeface="Aptos" panose="02110004020202020204"/>
              </a:rPr>
              <a:t>.” (ASV)</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Matthew 12:36-37</a:t>
            </a:r>
            <a:r>
              <a:rPr lang="en-US" dirty="0">
                <a:solidFill>
                  <a:prstClr val="black"/>
                </a:solidFill>
                <a:latin typeface="Aptos" panose="02110004020202020204"/>
              </a:rPr>
              <a:t> – “36 I tell you, on the day of judgment </a:t>
            </a:r>
            <a:r>
              <a:rPr lang="en-US" b="1" dirty="0">
                <a:solidFill>
                  <a:prstClr val="black"/>
                </a:solidFill>
                <a:latin typeface="Aptos" panose="02110004020202020204"/>
              </a:rPr>
              <a:t>people will give account</a:t>
            </a:r>
            <a:r>
              <a:rPr lang="en-US" dirty="0">
                <a:solidFill>
                  <a:prstClr val="black"/>
                </a:solidFill>
                <a:latin typeface="Aptos" panose="02110004020202020204"/>
              </a:rPr>
              <a:t> for every careless word they speak, 37 for by your words you will be justified, and by your words you will be condemned.“</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FA660611-49C0-016E-1480-A74524805A54}"/>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2B71C21A-E2F3-4CF4-7CC0-9151266F91F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365368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87792C6-B001-D079-838A-D5FB6A53DAC1}"/>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05F1547B-8ACF-BDEE-C52C-35C5B00684E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629063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Acts 23:1</a:t>
            </a:r>
            <a:r>
              <a:rPr lang="en-US" dirty="0">
                <a:solidFill>
                  <a:prstClr val="black"/>
                </a:solidFill>
                <a:latin typeface="Aptos" panose="02110004020202020204"/>
              </a:rPr>
              <a:t> – “And looking intently at the council, Paul said, ‘Brothers, I have lived my life before God </a:t>
            </a:r>
            <a:r>
              <a:rPr lang="en-US" b="1" dirty="0">
                <a:solidFill>
                  <a:prstClr val="black"/>
                </a:solidFill>
                <a:latin typeface="Aptos" panose="02110004020202020204"/>
              </a:rPr>
              <a:t>in all good conscience</a:t>
            </a:r>
            <a:r>
              <a:rPr lang="en-US" dirty="0">
                <a:solidFill>
                  <a:prstClr val="black"/>
                </a:solidFill>
                <a:latin typeface="Aptos" panose="02110004020202020204"/>
              </a:rPr>
              <a:t> up to this day.’“</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 Timothy 1:13</a:t>
            </a:r>
            <a:r>
              <a:rPr lang="en-US" dirty="0">
                <a:solidFill>
                  <a:prstClr val="black"/>
                </a:solidFill>
                <a:latin typeface="Aptos" panose="02110004020202020204"/>
              </a:rPr>
              <a:t> – “though formerly I was a blasphemer, persecutor, and insolent opponent. But I received mercy because I had </a:t>
            </a:r>
            <a:r>
              <a:rPr lang="en-US" b="1" dirty="0">
                <a:solidFill>
                  <a:prstClr val="black"/>
                </a:solidFill>
                <a:latin typeface="Aptos" panose="02110004020202020204"/>
              </a:rPr>
              <a:t>acted ignorantly in unbelief</a:t>
            </a:r>
            <a:r>
              <a:rPr lang="en-US" dirty="0">
                <a:solidFill>
                  <a:prstClr val="black"/>
                </a:solidFill>
                <a:latin typeface="Aptos" panose="02110004020202020204"/>
              </a:rPr>
              <a:t>”</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Acts 18:24-26</a:t>
            </a:r>
            <a:r>
              <a:rPr lang="en-US" dirty="0">
                <a:solidFill>
                  <a:prstClr val="black"/>
                </a:solidFill>
                <a:latin typeface="Aptos" panose="02110004020202020204"/>
              </a:rPr>
              <a:t> – “24 Now a Jew named Apollos, a native of Alexandria, came to Ephesus. He was an eloquent man, competent in the Scriptures. 25 He had been instructed in the way of the Lord. And being fervent in spirit, he spoke and taught accurately the things concerning Jesus, though he knew only the baptism of John. 26 He began to speak boldly in the synagogue, but when Priscilla and Aquila heard him, they took him and </a:t>
            </a:r>
            <a:r>
              <a:rPr lang="en-US" b="1" dirty="0">
                <a:solidFill>
                  <a:prstClr val="black"/>
                </a:solidFill>
                <a:latin typeface="Aptos" panose="02110004020202020204"/>
              </a:rPr>
              <a:t>explained to him the way of God more accurately</a:t>
            </a:r>
            <a:r>
              <a:rPr lang="en-US" dirty="0">
                <a:solidFill>
                  <a:prstClr val="black"/>
                </a:solidFill>
                <a:latin typeface="Aptos" panose="02110004020202020204"/>
              </a:rPr>
              <a:t>.”</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DF017EE-1B11-2393-A257-FAD2DFE28912}"/>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9A9EF0DB-A4E5-8719-0964-9E0340C343B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11616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Matthew 9:4</a:t>
            </a:r>
            <a:r>
              <a:rPr lang="en-US" dirty="0">
                <a:solidFill>
                  <a:prstClr val="black"/>
                </a:solidFill>
                <a:latin typeface="Aptos" panose="02110004020202020204"/>
              </a:rPr>
              <a:t> – “But Jesus, </a:t>
            </a:r>
            <a:r>
              <a:rPr lang="en-US" b="1" dirty="0">
                <a:solidFill>
                  <a:prstClr val="black"/>
                </a:solidFill>
                <a:latin typeface="Aptos" panose="02110004020202020204"/>
              </a:rPr>
              <a:t>knowing their thoughts</a:t>
            </a:r>
            <a:r>
              <a:rPr lang="en-US" dirty="0">
                <a:solidFill>
                  <a:prstClr val="black"/>
                </a:solidFill>
                <a:latin typeface="Aptos" panose="02110004020202020204"/>
              </a:rPr>
              <a:t>, said, ‘Why do you think evil in your hearts?’”</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Matthew 7:15-21</a:t>
            </a:r>
            <a:r>
              <a:rPr lang="en-US" dirty="0">
                <a:solidFill>
                  <a:prstClr val="black"/>
                </a:solidFill>
                <a:latin typeface="Aptos" panose="02110004020202020204"/>
              </a:rPr>
              <a:t> – “15 Beware of false prophets, who come to you in sheep's clothing but inwardly are ravenous wolves.  16 </a:t>
            </a:r>
            <a:r>
              <a:rPr lang="en-US" b="1" dirty="0">
                <a:solidFill>
                  <a:prstClr val="black"/>
                </a:solidFill>
                <a:latin typeface="Aptos" panose="02110004020202020204"/>
              </a:rPr>
              <a:t>You will recognize them by their fruits</a:t>
            </a:r>
            <a:r>
              <a:rPr lang="en-US" dirty="0">
                <a:solidFill>
                  <a:prstClr val="black"/>
                </a:solidFill>
                <a:latin typeface="Aptos" panose="02110004020202020204"/>
              </a:rPr>
              <a:t>. Are grapes gathered from thornbushes, or figs from thistles?  17 So, every healthy tree bears good fruit, but the diseased tree bears bad fruit.  18 A healthy tree cannot bear bad fruit, nor can a diseased tree bear good fruit.  19  Every tree that does not bear good fruit is cut down and thrown into the fire.  20 Thus </a:t>
            </a:r>
            <a:r>
              <a:rPr lang="en-US" b="1" dirty="0">
                <a:solidFill>
                  <a:prstClr val="black"/>
                </a:solidFill>
                <a:latin typeface="Aptos" panose="02110004020202020204"/>
              </a:rPr>
              <a:t>you will recognize them by their fruits</a:t>
            </a:r>
            <a:r>
              <a:rPr lang="en-US" dirty="0">
                <a:solidFill>
                  <a:prstClr val="black"/>
                </a:solidFill>
                <a:latin typeface="Aptos" panose="02110004020202020204"/>
              </a:rPr>
              <a:t>. 21 Not everyone who says to me, 'Lord, Lord,' will enter the kingdom of heaven, but the one who does the will of my Father who is in heaven.”</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E05FD2D-A707-3565-7173-C7105DE45674}"/>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A22A3873-75C9-9556-7527-EAA6227581D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24815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 Corinthians 4:6</a:t>
            </a:r>
            <a:r>
              <a:rPr lang="en-US" dirty="0">
                <a:solidFill>
                  <a:prstClr val="black"/>
                </a:solidFill>
                <a:latin typeface="Aptos" panose="02110004020202020204"/>
              </a:rPr>
              <a:t> – “I have applied all these things to myself and Apollos for your benefit, brothers, that you may learn by us </a:t>
            </a:r>
            <a:r>
              <a:rPr lang="en-US" b="1" dirty="0">
                <a:solidFill>
                  <a:prstClr val="black"/>
                </a:solidFill>
                <a:latin typeface="Aptos" panose="02110004020202020204"/>
              </a:rPr>
              <a:t>not to go beyond what is written</a:t>
            </a:r>
            <a:r>
              <a:rPr lang="en-US" dirty="0">
                <a:solidFill>
                  <a:prstClr val="black"/>
                </a:solidFill>
                <a:latin typeface="Aptos" panose="02110004020202020204"/>
              </a:rPr>
              <a:t>, that none of you may be puffed up in favor of one against another.”</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Ephesians 5:17</a:t>
            </a:r>
            <a:r>
              <a:rPr lang="en-US" dirty="0">
                <a:solidFill>
                  <a:prstClr val="black"/>
                </a:solidFill>
                <a:latin typeface="Aptos" panose="02110004020202020204"/>
              </a:rPr>
              <a:t> – “Therefore do not be foolish, but </a:t>
            </a:r>
            <a:r>
              <a:rPr lang="en-US" b="1" dirty="0">
                <a:solidFill>
                  <a:prstClr val="black"/>
                </a:solidFill>
                <a:latin typeface="Aptos" panose="02110004020202020204"/>
              </a:rPr>
              <a:t>understand what the will of the Lord is</a:t>
            </a:r>
            <a:r>
              <a:rPr lang="en-US" dirty="0">
                <a:solidFill>
                  <a:prstClr val="black"/>
                </a:solidFill>
                <a:latin typeface="Aptos" panose="02110004020202020204"/>
              </a:rPr>
              <a:t>.”</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II Timothy 2:15</a:t>
            </a:r>
            <a:r>
              <a:rPr lang="en-US" dirty="0">
                <a:solidFill>
                  <a:prstClr val="black"/>
                </a:solidFill>
                <a:latin typeface="Aptos" panose="02110004020202020204"/>
              </a:rPr>
              <a:t> – “Do your best to present yourself to God as one approved, a worker who has no need to be ashamed, </a:t>
            </a:r>
            <a:r>
              <a:rPr lang="en-US" b="1" dirty="0">
                <a:solidFill>
                  <a:prstClr val="black"/>
                </a:solidFill>
                <a:latin typeface="Aptos" panose="02110004020202020204"/>
              </a:rPr>
              <a:t>rightly handling the word of truth</a:t>
            </a:r>
            <a:r>
              <a:rPr lang="en-US" dirty="0">
                <a:solidFill>
                  <a:prstClr val="black"/>
                </a:solidFill>
                <a:latin typeface="Aptos" panose="02110004020202020204"/>
              </a:rPr>
              <a:t>.”</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II Corinthians 11:3-4</a:t>
            </a:r>
            <a:r>
              <a:rPr lang="en-US" dirty="0">
                <a:solidFill>
                  <a:prstClr val="black"/>
                </a:solidFill>
                <a:latin typeface="Aptos" panose="02110004020202020204"/>
              </a:rPr>
              <a:t> – “3 But I am afraid that as the serpent deceived Eve by his cunning, </a:t>
            </a:r>
            <a:r>
              <a:rPr lang="en-US" b="1" dirty="0">
                <a:solidFill>
                  <a:prstClr val="black"/>
                </a:solidFill>
                <a:latin typeface="Aptos" panose="02110004020202020204"/>
              </a:rPr>
              <a:t>your thoughts will be led astray</a:t>
            </a:r>
            <a:r>
              <a:rPr lang="en-US" dirty="0">
                <a:solidFill>
                  <a:prstClr val="black"/>
                </a:solidFill>
                <a:latin typeface="Aptos" panose="02110004020202020204"/>
              </a:rPr>
              <a:t> from a sincere and pure devotion to Christ. 4 For if someone comes and proclaims another Jesus than the one we proclaimed, or if you receive a different spirit from the one you received, or if you accept a different gospel from the one you accepted, you put up with it readily enough.”</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20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01CA7D2-4411-A448-8A58-1DE998A8D79D}"/>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A0DC4A99-FE66-2343-363A-B6D869CF733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351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Ephesians 5:11</a:t>
            </a:r>
            <a:r>
              <a:rPr lang="en-US" dirty="0">
                <a:solidFill>
                  <a:prstClr val="black"/>
                </a:solidFill>
                <a:latin typeface="Aptos" panose="02110004020202020204"/>
              </a:rPr>
              <a:t> – “Take no part in the unfruitful works of darkness, but instead </a:t>
            </a:r>
            <a:r>
              <a:rPr lang="en-US" b="1" dirty="0">
                <a:solidFill>
                  <a:prstClr val="black"/>
                </a:solidFill>
                <a:latin typeface="Aptos" panose="02110004020202020204"/>
              </a:rPr>
              <a:t>expose them</a:t>
            </a:r>
            <a:r>
              <a:rPr lang="en-US" dirty="0">
                <a:solidFill>
                  <a:prstClr val="black"/>
                </a:solidFill>
                <a:latin typeface="Aptos" panose="02110004020202020204"/>
              </a:rPr>
              <a:t>.”</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Jude 3-4</a:t>
            </a:r>
            <a:r>
              <a:rPr lang="en-US" dirty="0">
                <a:solidFill>
                  <a:prstClr val="black"/>
                </a:solidFill>
                <a:latin typeface="Aptos" panose="02110004020202020204"/>
              </a:rPr>
              <a:t> – “3 Beloved, although I was very eager to write to you about our common salvation, I found it necessary to write appealing to you to </a:t>
            </a:r>
            <a:r>
              <a:rPr lang="en-US" b="1" dirty="0">
                <a:solidFill>
                  <a:prstClr val="black"/>
                </a:solidFill>
                <a:latin typeface="Aptos" panose="02110004020202020204"/>
              </a:rPr>
              <a:t>contend for the faith</a:t>
            </a:r>
            <a:r>
              <a:rPr lang="en-US" dirty="0">
                <a:solidFill>
                  <a:prstClr val="black"/>
                </a:solidFill>
                <a:latin typeface="Aptos" panose="02110004020202020204"/>
              </a:rPr>
              <a:t> that was once for all delivered to the saints. 4 For certain people have crept in unnoticed who long ago were designated for this condemnation, </a:t>
            </a:r>
            <a:r>
              <a:rPr lang="en-US" b="1" dirty="0">
                <a:solidFill>
                  <a:prstClr val="black"/>
                </a:solidFill>
                <a:latin typeface="Aptos" panose="02110004020202020204"/>
              </a:rPr>
              <a:t>ungodly people, who pervert the grace of our God</a:t>
            </a:r>
            <a:r>
              <a:rPr lang="en-US" dirty="0">
                <a:solidFill>
                  <a:prstClr val="black"/>
                </a:solidFill>
                <a:latin typeface="Aptos" panose="02110004020202020204"/>
              </a:rPr>
              <a:t> into sensuality and deny our only Master and Lord, Jesus Christ.”</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21</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E280D82-59B4-1674-1062-4B12F5DF657D}"/>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D4348A79-F9A3-596F-9D0B-5F9C3672211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76296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Kings 18:17-22</a:t>
            </a:r>
            <a:r>
              <a:rPr lang="en-US" dirty="0"/>
              <a:t> – “17 When Ahab saw Elijah, Ahab said to him, ‘Is it you, you troubler of Israel?’ 18 And he answered, ‘I have not troubled Israel, but you have, and your father's house, because </a:t>
            </a:r>
            <a:r>
              <a:rPr lang="en-US" b="1" dirty="0"/>
              <a:t>you have abandoned the commandments of the Lord and followed the Baals</a:t>
            </a:r>
            <a:r>
              <a:rPr lang="en-US" dirty="0"/>
              <a:t>. 19 Now therefore send and gather all Israel to me at Mount Carmel, and the 450 prophets of Baal and the 400 prophets of Asherah, who eat at Jezebel's table.’ 20 So Ahab sent to all the people of Israel and gathered the prophets together at Mount Carmel. 21 And Elijah came near to all the people and said, ‘How long will you go limping between two different opinions? If the Lord is God, follow him; but if Baal, then follow him.’ And the people did not answer him a word. 22 Then Elijah said to the people, ‘I, even I only, am left a prophet of the Lord, but Baal's prophets are 450 men.’”</a:t>
            </a:r>
          </a:p>
          <a:p>
            <a:endParaRPr lang="en-US" dirty="0"/>
          </a:p>
          <a:p>
            <a:r>
              <a:rPr lang="en-US" b="1" dirty="0"/>
              <a:t>I Kings 22:5-14</a:t>
            </a:r>
            <a:r>
              <a:rPr lang="en-US" dirty="0"/>
              <a:t> – “5 And Jehoshaphat said to the king of Israel, ‘Inquire first for the word of the Lord.’ 6 Then the king of Israel gathered the prophets together, about four hundred men, and said to them, ‘Shall I go to battle against Ramoth-gilead, or shall I refrain?’ And they said, ‘Go up, for the Lord will give it into the hand of the king.’ 7 But Jehoshaphat said, ‘Is there not here another prophet of the Lord of whom we may inquire?’ 8 And the king of Israel said to Jehoshaphat, ‘There is yet one man by whom we may inquire of the Lord, Micaiah the son of Imlah, but I hate him, for he never prophesies good concerning me, but evil.’ And Jehoshaphat said, ‘Let not the king say so.’ 9 Then the king of Israel summoned an officer and said, ‘Bring quickly Micaiah the son of Imlah.’ 10 Now the king of Israel and Jehoshaphat the king of Judah were sitting on their thrones, arrayed in their robes, at the threshing floor at the entrance of the gate of Samaria, and all the prophets were prophesying before them. 11 And Zedekiah the son of Chenaanah made for himself horns of iron and said, ‘Thus says the Lord, “With these you shall push the Syrians until they are destroyed.”’ 12 And all the prophets prophesied so and said, ‘Go up to Ramoth-gilead and triumph; the Lord will give it into the hand of the king.’ 13 And the messenger who went to summon Micaiah said to him, ‘Behold, the words of the prophets with one accord are favorable to the king. Let your word be like the word of one of them, and speak favorably.’ 14 But Micaiah said, ‘</a:t>
            </a:r>
            <a:r>
              <a:rPr lang="en-US" b="1" dirty="0"/>
              <a:t>As the Lord lives, what the Lord says to me, that I will speak</a:t>
            </a:r>
            <a:r>
              <a:rPr lang="en-US" dirty="0"/>
              <a:t>.’“</a:t>
            </a:r>
          </a:p>
          <a:p>
            <a:endParaRPr lang="en-US" dirty="0"/>
          </a:p>
          <a:p>
            <a:r>
              <a:rPr lang="en-US" b="1" dirty="0"/>
              <a:t>Jeremiah 27:12-15</a:t>
            </a:r>
            <a:r>
              <a:rPr lang="en-US" b="0" dirty="0"/>
              <a:t> – “12 To Zedekiah king of Judah I spoke in like manner: ‘Bring your necks under the yoke of the king of Babylon, and serve him and his people and live. 13 Why will you and your people die by the sword, by famine, and by pestilence, as the Lord has spoken concerning any nation that will not serve the king of Babylon? 14 Do not listen to the words of the prophets who are saying to you, “You shall not serve the king of Babylon,” for </a:t>
            </a:r>
            <a:r>
              <a:rPr lang="en-US" b="1" dirty="0"/>
              <a:t>it is a lie that they are prophesying to you</a:t>
            </a:r>
            <a:r>
              <a:rPr lang="en-US" b="0" dirty="0"/>
              <a:t>. 15 I have not sent them, declares the Lord, but they are prophesying falsely in my name, with the result that I will drive you out and you will perish, you and the prophets who are prophesying to you.’“</a:t>
            </a:r>
          </a:p>
          <a:p>
            <a:endParaRPr lang="en-US" b="0" dirty="0"/>
          </a:p>
          <a:p>
            <a:r>
              <a:rPr lang="en-US" b="1" dirty="0"/>
              <a:t>Nehemiah 6:10-14</a:t>
            </a:r>
            <a:r>
              <a:rPr lang="en-US" b="0" dirty="0"/>
              <a:t> – “10 Now when I went into the house of Shemaiah the son of Delaiah, son of Mehetabel, who was confined to his home, he said, ‘Let us meet together in the house of God, within the temple. Let us close the doors of the temple, for they are coming to kill you. They are coming to kill you by night.’ 11 But I said, ‘Should such a man as I run away? And what man such as I could go into the temple and live? I will not go in.’ 12 And I understood and saw that God had not sent him, but he had pronounced the prophecy against me because Tobiah and Sanballat had hired him. 13 For this purpose he was hired, that I should be afraid and act in this way and sin, and so they could give me a bad name in order to taunt me. 14 Remember Tobiah and Sanballat, O my God, according to these things that they did, and also the prophetess Noadiah and the rest of </a:t>
            </a:r>
            <a:r>
              <a:rPr lang="en-US" b="1" dirty="0"/>
              <a:t>the prophets who wanted to make me afraid</a:t>
            </a:r>
            <a:r>
              <a:rPr lang="en-US" b="0" dirty="0"/>
              <a:t>.”</a:t>
            </a:r>
          </a:p>
        </p:txBody>
      </p:sp>
      <p:sp>
        <p:nvSpPr>
          <p:cNvPr id="4" name="Slide Number Placeholder 3"/>
          <p:cNvSpPr>
            <a:spLocks noGrp="1"/>
          </p:cNvSpPr>
          <p:nvPr>
            <p:ph type="sldNum" sz="quarter" idx="5"/>
          </p:nvPr>
        </p:nvSpPr>
        <p:spPr/>
        <p:txBody>
          <a:bodyPr/>
          <a:lstStyle/>
          <a:p>
            <a:fld id="{004E3C3C-470B-43D7-ACD2-401260F2D4BF}" type="slidenum">
              <a:rPr lang="en-US" smtClean="0"/>
              <a:t>4</a:t>
            </a:fld>
            <a:endParaRPr lang="en-US"/>
          </a:p>
        </p:txBody>
      </p:sp>
      <p:sp>
        <p:nvSpPr>
          <p:cNvPr id="5" name="Date Placeholder 4">
            <a:extLst>
              <a:ext uri="{FF2B5EF4-FFF2-40B4-BE49-F238E27FC236}">
                <a16:creationId xmlns:a16="http://schemas.microsoft.com/office/drawing/2014/main" id="{C5C91F08-0B5C-B94A-5970-0739E221F818}"/>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13884F1D-4D28-6E60-9924-DB9B8A80B59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01897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22</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6/9/2024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0" dirty="0"/>
          </a:p>
          <a:p>
            <a:r>
              <a:rPr lang="en-US" b="1" dirty="0"/>
              <a:t>Romans 10:10</a:t>
            </a:r>
            <a:r>
              <a:rPr lang="en-US" b="0" dirty="0"/>
              <a:t> – “For with the heart one believes and is justified, and with the mouth one confesses and is saved.”</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23</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6/9/2024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321884">
              <a:defRPr/>
            </a:pPr>
            <a:r>
              <a:rPr lang="en-US" b="1" dirty="0"/>
              <a:t>Hebrews 3:12-14</a:t>
            </a:r>
            <a:r>
              <a:rPr lang="en-US" dirty="0"/>
              <a:t> – “12 Take care, brothers, lest there be in any of you an evil, unbelieving heart, </a:t>
            </a:r>
            <a:r>
              <a:rPr lang="en-US" b="1" dirty="0"/>
              <a:t>leading you to fall away from the living God</a:t>
            </a:r>
            <a:r>
              <a:rPr lang="en-US" dirty="0"/>
              <a:t>.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431033" fontAlgn="base">
              <a:spcBef>
                <a:spcPct val="0"/>
              </a:spcBef>
              <a:spcAft>
                <a:spcPct val="0"/>
              </a:spcAft>
              <a:defRPr/>
            </a:pPr>
            <a:fld id="{3AF42B02-11F3-4BD2-B2E3-53F42D06C240}" type="slidenum">
              <a:rPr lang="en-US" altLang="en-US" sz="2000">
                <a:solidFill>
                  <a:srgbClr val="000000"/>
                </a:solidFill>
                <a:latin typeface="Arial" panose="020B0604020202020204" pitchFamily="34" charset="0"/>
              </a:rPr>
              <a:pPr defTabSz="1431033" fontAlgn="base">
                <a:spcBef>
                  <a:spcPct val="0"/>
                </a:spcBef>
                <a:spcAft>
                  <a:spcPct val="0"/>
                </a:spcAft>
                <a:defRPr/>
              </a:pPr>
              <a:t>24</a:t>
            </a:fld>
            <a:endParaRPr lang="en-US" altLang="en-US" sz="20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6/9/2024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431033" fontAlgn="base">
              <a:spcBef>
                <a:spcPct val="0"/>
              </a:spcBef>
              <a:spcAft>
                <a:spcPct val="0"/>
              </a:spcAft>
              <a:defRPr/>
            </a:pPr>
            <a:r>
              <a:rPr lang="en-US" altLang="en-US" sz="20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Jeremiah 6:13</a:t>
            </a:r>
            <a:r>
              <a:rPr lang="en-US" dirty="0"/>
              <a:t> – “13 For from the least to the greatest of them, everyone is </a:t>
            </a:r>
            <a:r>
              <a:rPr lang="en-US" b="1" dirty="0"/>
              <a:t>greedy for unjust gain</a:t>
            </a:r>
            <a:r>
              <a:rPr lang="en-US" dirty="0"/>
              <a:t>; and from prophet to priest, everyone deals falsely.”</a:t>
            </a:r>
          </a:p>
          <a:p>
            <a:r>
              <a:rPr lang="en-US" b="1" dirty="0"/>
              <a:t>II Peter 2:15-16</a:t>
            </a:r>
            <a:r>
              <a:rPr lang="en-US" dirty="0"/>
              <a:t> – “15 Forsaking the right way, they have gone astray. They have followed the way of Balaam, the son of Beor, </a:t>
            </a:r>
            <a:r>
              <a:rPr lang="en-US" b="1" dirty="0"/>
              <a:t>who loved gain from wrongdoing</a:t>
            </a:r>
            <a:r>
              <a:rPr lang="en-US" dirty="0"/>
              <a:t>, 16 but was rebuked for his own transgression; a speechless donkey spoke with human voice and restrained the prophet's madness.”</a:t>
            </a:r>
          </a:p>
          <a:p>
            <a:endParaRPr lang="en-US" dirty="0"/>
          </a:p>
          <a:p>
            <a:r>
              <a:rPr lang="en-US" b="1" dirty="0"/>
              <a:t>Jeremiah 6:14</a:t>
            </a:r>
            <a:r>
              <a:rPr lang="en-US" dirty="0"/>
              <a:t> – “14 They have healed the wound of my people lightly, saying, 'Peace, peace,’ </a:t>
            </a:r>
            <a:r>
              <a:rPr lang="en-US" b="1" dirty="0"/>
              <a:t>when there is no peace</a:t>
            </a:r>
            <a:r>
              <a:rPr lang="en-US" dirty="0"/>
              <a:t>.”</a:t>
            </a:r>
          </a:p>
          <a:p>
            <a:r>
              <a:rPr lang="en-US" b="1" dirty="0"/>
              <a:t>Ezekiel 13:8-10a</a:t>
            </a:r>
            <a:r>
              <a:rPr lang="en-US" dirty="0"/>
              <a:t> – “8 Therefore thus says the Lord God: ‘Because you have uttered falsehood and seen lying visions, therefore behold, I am against you, declares the Lord God. 9 My hand will be against the prophets who see false visions and who give lying divinations. They shall not be in the council of my people, nor be enrolled in the register of the house of Israel, nor shall they enter the land of Israel. And you shall know that I am the Lord God. 10 Precisely because they have misled my people, saying, “</a:t>
            </a:r>
            <a:r>
              <a:rPr lang="en-US" b="1" dirty="0"/>
              <a:t>Peace</a:t>
            </a:r>
            <a:r>
              <a:rPr lang="en-US" dirty="0"/>
              <a:t>,” </a:t>
            </a:r>
            <a:r>
              <a:rPr lang="en-US" b="1" dirty="0"/>
              <a:t>when there is no peace</a:t>
            </a:r>
            <a:r>
              <a:rPr lang="en-US" dirty="0"/>
              <a:t> …’”</a:t>
            </a:r>
          </a:p>
          <a:p>
            <a:endParaRPr lang="en-US" dirty="0"/>
          </a:p>
          <a:p>
            <a:r>
              <a:rPr lang="en-US" b="1" dirty="0"/>
              <a:t>Isaiah 30:8-10</a:t>
            </a:r>
            <a:r>
              <a:rPr lang="en-US" dirty="0"/>
              <a:t> – “8 And now, go, write it before them on a tablet and inscribe it in a book, that it may be for the time to come as a witness forever. 9 For they are a rebellious people, lying children, children unwilling to hear the instruction of the Lord; 10 who say to the seers, ‘Do not see,’ and to the prophets, ‘Do not prophesy to us what is right; </a:t>
            </a:r>
            <a:r>
              <a:rPr lang="en-US" b="1" dirty="0"/>
              <a:t>speak to us smooth things</a:t>
            </a:r>
            <a:r>
              <a:rPr lang="en-US" dirty="0"/>
              <a:t>, prophesy illusions’”</a:t>
            </a:r>
          </a:p>
          <a:p>
            <a:r>
              <a:rPr lang="en-US" b="1" dirty="0"/>
              <a:t>Micah 3:9-12</a:t>
            </a:r>
            <a:r>
              <a:rPr lang="en-US" dirty="0"/>
              <a:t> – “9 Hear this, you heads of the house of Jacob and rulers of the house of Israel, who detest justice and make crooked all that is straight, 10 who build Zion with blood and Jerusalem with iniquity. 11 Its heads give judgment for a bribe; its priests teach for a price; its prophets practice divination for money; yet they lean on the Lord and say, ‘Is not the Lord in the midst of us? No disaster shall come upon us.’ 12 Therefore because of you Zion shall be plowed as a field; Jerusalem shall become a heap of ruins, and the mountain of the house a wooded height.”</a:t>
            </a:r>
          </a:p>
        </p:txBody>
      </p:sp>
      <p:sp>
        <p:nvSpPr>
          <p:cNvPr id="4" name="Slide Number Placeholder 3"/>
          <p:cNvSpPr>
            <a:spLocks noGrp="1"/>
          </p:cNvSpPr>
          <p:nvPr>
            <p:ph type="sldNum" sz="quarter" idx="5"/>
          </p:nvPr>
        </p:nvSpPr>
        <p:spPr/>
        <p:txBody>
          <a:bodyPr/>
          <a:lstStyle/>
          <a:p>
            <a:fld id="{004E3C3C-470B-43D7-ACD2-401260F2D4BF}" type="slidenum">
              <a:rPr lang="en-US" smtClean="0"/>
              <a:t>5</a:t>
            </a:fld>
            <a:endParaRPr lang="en-US"/>
          </a:p>
        </p:txBody>
      </p:sp>
      <p:sp>
        <p:nvSpPr>
          <p:cNvPr id="5" name="Date Placeholder 4">
            <a:extLst>
              <a:ext uri="{FF2B5EF4-FFF2-40B4-BE49-F238E27FC236}">
                <a16:creationId xmlns:a16="http://schemas.microsoft.com/office/drawing/2014/main" id="{88804393-2280-8E73-2639-6AD7FA1956BB}"/>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B4F5C53A-8C65-0FD4-6633-B6911836F7F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83455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Deuteronomy 13:1-5</a:t>
            </a:r>
            <a:r>
              <a:rPr lang="en-US" dirty="0"/>
              <a:t> – “1 If a prophet or a dreamer of dreams arises among you and gives you a sign or a wonder, 2 and the sign or wonder that he tells you comes to pass, and if he says, 'Let us go after other gods,' which you have not known, 'and let us serve them,' 3 </a:t>
            </a:r>
            <a:r>
              <a:rPr lang="en-US" b="1" dirty="0"/>
              <a:t>you shall not listen to the words of that prophet</a:t>
            </a:r>
            <a:r>
              <a:rPr lang="en-US" dirty="0"/>
              <a:t> or that dreamer of dreams. For the Lord your God is testing you, to know whether you love the Lord your God with all your heart and with all your soul. 4 You shall walk after the Lord your God and fear him and keep his commandments and obey his voice, and you shall serve him and hold fast to him. 5 But that prophet or that dreamer of dreams shall be put to death, because he has taught rebellion against the Lord your God, who brought you out of the land of Egypt and redeemed you out of the house of slavery, to make you leave the way in which the Lord your God commanded you to walk. So you shall purge the evil from your midst.”</a:t>
            </a:r>
          </a:p>
          <a:p>
            <a:r>
              <a:rPr lang="en-US" b="1" dirty="0"/>
              <a:t>Deuteronomy 18:20-22</a:t>
            </a:r>
            <a:r>
              <a:rPr lang="en-US" dirty="0"/>
              <a:t> – “20 But the prophet who presumes to speak a word in my name that I have not commanded him to speak, or who speaks in the name of other gods, that same prophet shall die. 21 And if you say in your heart, 'How may we know the word that the Lord has not spoken?’ – 22 when a prophet speaks in the name of the Lord, if the word does not come to pass or come true, </a:t>
            </a:r>
            <a:r>
              <a:rPr lang="en-US" b="1" dirty="0"/>
              <a:t>that is a word that the Lord has not spoken</a:t>
            </a:r>
            <a:r>
              <a:rPr lang="en-US" dirty="0"/>
              <a:t>; the prophet has spoken it presumptuously. You need not be afraid of him.”</a:t>
            </a:r>
          </a:p>
          <a:p>
            <a:endParaRPr lang="en-US" dirty="0"/>
          </a:p>
          <a:p>
            <a:r>
              <a:rPr lang="en-US" b="1" dirty="0"/>
              <a:t>Jeremiah 23:16-17</a:t>
            </a:r>
            <a:r>
              <a:rPr lang="en-US" dirty="0"/>
              <a:t> – “16 Thus says the Lord of hosts: ‘</a:t>
            </a:r>
            <a:r>
              <a:rPr lang="en-US" b="1" dirty="0"/>
              <a:t>Do not listen to the words of the prophets</a:t>
            </a:r>
            <a:r>
              <a:rPr lang="en-US" dirty="0"/>
              <a:t> who prophesy to you, filling you with vain hopes. They speak visions of their own minds, not from the mouth of the Lord. 17 They say continually to those who despise the word of the Lord, “It shall be well with you”; and to everyone who stubbornly follows his own heart, they say, “No disaster shall come upon you.”'"</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C91C3DDA-8AEF-47C4-E663-A388E78BDDE0}"/>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7BB780FE-0735-2072-80D8-D1CB1C6ADE1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398266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20:29-30</a:t>
            </a:r>
            <a:r>
              <a:rPr lang="en-US" dirty="0"/>
              <a:t> – “29 I know that after my departure fierce wolves </a:t>
            </a:r>
            <a:r>
              <a:rPr lang="en-US" b="1" dirty="0"/>
              <a:t>will come in among you</a:t>
            </a:r>
            <a:r>
              <a:rPr lang="en-US" dirty="0"/>
              <a:t>, not sparing the flock; 30 and from among your own selves will arise men speaking twisted things, to draw away the disciples after them.”</a:t>
            </a:r>
          </a:p>
          <a:p>
            <a:endParaRPr lang="en-US" dirty="0"/>
          </a:p>
          <a:p>
            <a:r>
              <a:rPr lang="en-US" b="1" dirty="0"/>
              <a:t>Acts 15:1-5</a:t>
            </a:r>
            <a:r>
              <a:rPr lang="en-US" dirty="0"/>
              <a:t> – “1 But some men came down from Judea and were teaching the brothers, ‘Unless you are circumcised according to the custom of Moses, you cannot be saved.’ 2 And after </a:t>
            </a:r>
            <a:r>
              <a:rPr lang="en-US" b="1" dirty="0"/>
              <a:t>Paul and Barnabas had no small dissension and debate with them</a:t>
            </a:r>
            <a:r>
              <a:rPr lang="en-US" dirty="0"/>
              <a:t>, Paul and Barnabas and some of the others were appointed to go up to Jerusalem to the apostles and the elders about this question. 3 So, being sent on their way by the church, they passed through both Phoenicia and Samaria, describing in detail the conversion of the Gentiles, and brought great joy to all the brothers. 4 When they came to Jerusalem, they were welcomed by the church and the apostles and the elders, and they declared all that God had done with them. 5 But some believers who belonged to the party of the Pharisees rose up and said, ‘It is necessary to circumcise them and to order them to keep the law of Moses.’“</a:t>
            </a:r>
          </a:p>
          <a:p>
            <a:endParaRPr lang="en-US" dirty="0"/>
          </a:p>
          <a:p>
            <a:r>
              <a:rPr lang="en-US" b="1" dirty="0"/>
              <a:t>II Timothy 2:16-18</a:t>
            </a:r>
            <a:r>
              <a:rPr lang="en-US" dirty="0"/>
              <a:t> – “16 But avoid irreverent babble, for it will lead people into more and more ungodliness, 17 and their talk will spread like gangrene. Among them are Hymenaeus and Philetus, 18 </a:t>
            </a:r>
            <a:r>
              <a:rPr lang="en-US" b="1" dirty="0"/>
              <a:t>who have swerved from the truth</a:t>
            </a:r>
            <a:r>
              <a:rPr lang="en-US" dirty="0"/>
              <a:t>, saying that the resurrection has already happened. They are upsetting the faith of some.”</a:t>
            </a:r>
          </a:p>
          <a:p>
            <a:endParaRPr lang="en-US" dirty="0"/>
          </a:p>
          <a:p>
            <a:r>
              <a:rPr lang="en-US" b="1" dirty="0"/>
              <a:t>I John 2:18-22</a:t>
            </a:r>
            <a:r>
              <a:rPr lang="en-US" dirty="0"/>
              <a:t> – “18 Children, it is the last hour, and as you have heard that antichrist is coming, so now </a:t>
            </a:r>
            <a:r>
              <a:rPr lang="en-US" b="1" dirty="0"/>
              <a:t>many antichrists</a:t>
            </a:r>
            <a:r>
              <a:rPr lang="en-US" dirty="0"/>
              <a:t> have come. Therefore we know that it is the last hour. 19 They went out from us, but they were not of us; for if they had been of us, they would have continued with us. But they went out, that it might become plain that they all are not of us. 20 But you have been anointed by the Holy One, and you all have knowledge. 21 I write to you, not because you do not know the truth, but because you know it, and because no lie is of the truth. 22 Who is the liar but he who denies that Jesus is the Christ? This is the antichrist, he who denies the Father and the Son.”</a:t>
            </a:r>
          </a:p>
          <a:p>
            <a:r>
              <a:rPr lang="en-US" b="1" dirty="0"/>
              <a:t>I John 4:1-3</a:t>
            </a:r>
            <a:r>
              <a:rPr lang="en-US" dirty="0"/>
              <a:t> – “1 Beloved, do not believe every spirit, but test the spirits to see whether they are from God, for </a:t>
            </a:r>
            <a:r>
              <a:rPr lang="en-US" b="1" dirty="0"/>
              <a:t>many false prophets have gone out into the world</a:t>
            </a:r>
            <a:r>
              <a:rPr lang="en-US" dirty="0"/>
              <a:t>. 2 By this you know the Spirit of God: every spirit that confesses that Jesus Christ has come in the flesh is from God, 3 and every spirit that does not confess Jesus is not from God. This is the spirit of the antichrist, which you heard was coming and now is in the world already.”</a:t>
            </a:r>
          </a:p>
          <a:p>
            <a:r>
              <a:rPr lang="en-US" b="1" dirty="0"/>
              <a:t>II John 7</a:t>
            </a:r>
            <a:r>
              <a:rPr lang="en-US" dirty="0"/>
              <a:t> – “For </a:t>
            </a:r>
            <a:r>
              <a:rPr lang="en-US" b="1" dirty="0"/>
              <a:t>many deceivers</a:t>
            </a:r>
            <a:r>
              <a:rPr lang="en-US" dirty="0"/>
              <a:t> have gone out into the world, those who do not confess the coming of Jesus Christ in the flesh. Such a one is the deceiver and </a:t>
            </a:r>
            <a:r>
              <a:rPr lang="en-US" b="1" dirty="0"/>
              <a:t>the antichrist</a:t>
            </a:r>
            <a:r>
              <a:rPr lang="en-US" dirty="0"/>
              <a:t>.”</a:t>
            </a:r>
          </a:p>
          <a:p>
            <a:endParaRPr lang="en-US" dirty="0"/>
          </a:p>
          <a:p>
            <a:r>
              <a:rPr lang="en-US" b="1" dirty="0"/>
              <a:t>Revelation 2:20-23</a:t>
            </a:r>
            <a:r>
              <a:rPr lang="en-US" dirty="0"/>
              <a:t> – “20 But I have this against you, that you tolerate that woman Jezebel, who calls herself a prophetess and is teaching and seducing my servants to practice sexual immorality and to eat food sacrificed to idols. 21 I gave her time to repent, but </a:t>
            </a:r>
            <a:r>
              <a:rPr lang="en-US" b="1" dirty="0"/>
              <a:t>she refuses to repent</a:t>
            </a:r>
            <a:r>
              <a:rPr lang="en-US" dirty="0"/>
              <a:t> of her sexual immorality. 22 Behold, I will throw her onto a sickbed, and those who commit adultery with her I will throw into great tribulation, </a:t>
            </a:r>
            <a:r>
              <a:rPr lang="en-US" b="1" dirty="0"/>
              <a:t>unless they repent of her works</a:t>
            </a:r>
            <a:r>
              <a:rPr lang="en-US" dirty="0"/>
              <a:t>, 23 and I will strike her children dead. And all the churches will know that I am he who searches mind and heart, and I will give to each of you as your works deserve.”</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EA909A58-93FA-40F3-CDD8-B216E98F1ED1}"/>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502CF48A-AA8F-7B85-1EF2-E3545C1D4CF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66032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Peter 2:1-3</a:t>
            </a:r>
            <a:r>
              <a:rPr lang="en-US" dirty="0"/>
              <a:t> – “1 But false prophets also arose among the people, just as there will be false teachers among you, who will secretly bring in </a:t>
            </a:r>
            <a:r>
              <a:rPr lang="en-US" b="1" dirty="0"/>
              <a:t>destructive heresies</a:t>
            </a:r>
            <a:r>
              <a:rPr lang="en-US" dirty="0"/>
              <a:t>, even denying the Master who bought them, bringing upon themselves swift destruction. 2 And many will follow their sensuality, and </a:t>
            </a:r>
            <a:r>
              <a:rPr lang="en-US" b="1" dirty="0"/>
              <a:t>because of them the way of truth will be blasphemed</a:t>
            </a:r>
            <a:r>
              <a:rPr lang="en-US" dirty="0"/>
              <a:t>. 3 And in their greed </a:t>
            </a:r>
            <a:r>
              <a:rPr lang="en-US" b="1" dirty="0"/>
              <a:t>they will exploit you with false words</a:t>
            </a:r>
            <a:r>
              <a:rPr lang="en-US" dirty="0"/>
              <a:t>. Their condemnation from long ago is not idle, and their destruction is not asleep.”</a:t>
            </a:r>
          </a:p>
          <a:p>
            <a:endParaRPr lang="en-US" dirty="0"/>
          </a:p>
          <a:p>
            <a:r>
              <a:rPr lang="en-US" b="1" dirty="0"/>
              <a:t>Titus 1:8-14</a:t>
            </a:r>
            <a:r>
              <a:rPr lang="en-US" dirty="0"/>
              <a:t> – “ 9 He must hold firm to the trustworthy word as taught, so that he may be able to give instruction in sound doctrine and also </a:t>
            </a:r>
            <a:r>
              <a:rPr lang="en-US" b="1" dirty="0"/>
              <a:t>to rebuke those who contradict it</a:t>
            </a:r>
            <a:r>
              <a:rPr lang="en-US" b="0" dirty="0"/>
              <a:t> [the gospel]</a:t>
            </a:r>
            <a:r>
              <a:rPr lang="en-US" dirty="0"/>
              <a:t>. 10 For there are many who are insubordinate, empty talkers and deceivers, especially those of the circumcision party. 11 </a:t>
            </a:r>
            <a:r>
              <a:rPr lang="en-US" b="1" dirty="0"/>
              <a:t>They must be silenced</a:t>
            </a:r>
            <a:r>
              <a:rPr lang="en-US" dirty="0"/>
              <a:t>, since they are upsetting whole families by teaching for shameful gain what they ought not to teach. 12 One of the Cretans, a prophet of their own, said, "Cretans are always liars, evil beasts, lazy gluttons." 13 This testimony is true. Therefore </a:t>
            </a:r>
            <a:r>
              <a:rPr lang="en-US" b="1" dirty="0"/>
              <a:t>rebuke them sharply</a:t>
            </a:r>
            <a:r>
              <a:rPr lang="en-US" dirty="0"/>
              <a:t>, that they may be sound in the faith, 14 not devoting themselves to Jewish myths and </a:t>
            </a:r>
            <a:r>
              <a:rPr lang="en-US" b="1" dirty="0"/>
              <a:t>the commands of people</a:t>
            </a:r>
            <a:r>
              <a:rPr lang="en-US" dirty="0"/>
              <a:t> who turn away from the truth.”</a:t>
            </a:r>
          </a:p>
        </p:txBody>
      </p:sp>
      <p:sp>
        <p:nvSpPr>
          <p:cNvPr id="4" name="Slide Number Placeholder 3"/>
          <p:cNvSpPr>
            <a:spLocks noGrp="1"/>
          </p:cNvSpPr>
          <p:nvPr>
            <p:ph type="sldNum" sz="quarter" idx="5"/>
          </p:nvPr>
        </p:nvSpPr>
        <p:spPr/>
        <p:txBody>
          <a:bodyPr/>
          <a:lstStyle/>
          <a:p>
            <a:fld id="{004E3C3C-470B-43D7-ACD2-401260F2D4BF}" type="slidenum">
              <a:rPr lang="en-US" smtClean="0"/>
              <a:t>8</a:t>
            </a:fld>
            <a:endParaRPr lang="en-US"/>
          </a:p>
        </p:txBody>
      </p:sp>
      <p:sp>
        <p:nvSpPr>
          <p:cNvPr id="5" name="Date Placeholder 4">
            <a:extLst>
              <a:ext uri="{FF2B5EF4-FFF2-40B4-BE49-F238E27FC236}">
                <a16:creationId xmlns:a16="http://schemas.microsoft.com/office/drawing/2014/main" id="{7CEEE510-5F8B-D48F-9B6F-62822DAD8FB8}"/>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6639DFC3-308E-BFE3-2830-B539E6F5801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6711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bought them,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r>
              <a:rPr lang="en-US" b="1" dirty="0"/>
              <a:t>Matthew 7:15-20</a:t>
            </a:r>
            <a:r>
              <a:rPr lang="en-US" dirty="0"/>
              <a:t> – “15 Beware of false prophets, who come to you </a:t>
            </a:r>
            <a:r>
              <a:rPr lang="en-US" b="1" dirty="0"/>
              <a:t>in sheep's clothing but inwardly are ravenous wolves</a:t>
            </a:r>
            <a:r>
              <a:rPr lang="en-US" dirty="0"/>
              <a:t>. 16 </a:t>
            </a:r>
            <a:r>
              <a:rPr lang="en-US" b="1" dirty="0"/>
              <a:t>You will recognize them by their fruits</a:t>
            </a:r>
            <a:r>
              <a:rPr lang="en-US" dirty="0"/>
              <a:t>. Are grapes gathered from thornbushes, or figs from thistles? 17 So, every healthy tree bears good fruit, but the diseased tree bears bad fruit. 18 A healthy tree cannot bear bad fruit, nor can a diseased tree bear good fruit. 19 Every tree that does not bear good fruit is cut down and thrown into the fire. 20 Thus </a:t>
            </a:r>
            <a:r>
              <a:rPr lang="en-US" b="1" dirty="0"/>
              <a:t>you will recognize them by their fruits</a:t>
            </a:r>
            <a:r>
              <a:rPr lang="en-US" dirty="0"/>
              <a:t>.”</a:t>
            </a:r>
          </a:p>
          <a:p>
            <a:endParaRPr lang="en-US" dirty="0"/>
          </a:p>
          <a:p>
            <a:r>
              <a:rPr lang="en-US" b="1" dirty="0"/>
              <a:t>Jude 3-4</a:t>
            </a:r>
            <a:r>
              <a:rPr lang="en-US" dirty="0"/>
              <a:t> – “3 Beloved, although I was very eager to write to you about our common salvation, I found it necessary to write appealing to you to contend for the faith that was once for all delivered to the saints. 4 For </a:t>
            </a:r>
            <a:r>
              <a:rPr lang="en-US" b="1" dirty="0"/>
              <a:t>certain people have crept in unnoticed</a:t>
            </a:r>
            <a:r>
              <a:rPr lang="en-US" dirty="0"/>
              <a:t> who long ago were designated for this condemnation, ungodly people, who pervert the grace of our God into sensuality and </a:t>
            </a:r>
            <a:r>
              <a:rPr lang="en-US" b="1" dirty="0"/>
              <a:t>deny our only Master and Lord</a:t>
            </a:r>
            <a:r>
              <a:rPr lang="en-US" dirty="0"/>
              <a:t>, Jesus Christ.”</a:t>
            </a:r>
          </a:p>
          <a:p>
            <a:endParaRPr lang="en-US" dirty="0"/>
          </a:p>
          <a:p>
            <a:r>
              <a:rPr lang="en-US" b="1" dirty="0"/>
              <a:t>II Corinthians 2:11</a:t>
            </a:r>
            <a:r>
              <a:rPr lang="en-US" dirty="0"/>
              <a:t> – “so that we would </a:t>
            </a:r>
            <a:r>
              <a:rPr lang="en-US" b="1" dirty="0"/>
              <a:t>not be outwitted by Satan</a:t>
            </a:r>
            <a:r>
              <a:rPr lang="en-US" dirty="0"/>
              <a:t>; for we are not ignorant of his designs.”</a:t>
            </a:r>
          </a:p>
          <a:p>
            <a:r>
              <a:rPr lang="en-US" b="1" dirty="0"/>
              <a:t>II Corinthians 11:13-15</a:t>
            </a:r>
            <a:r>
              <a:rPr lang="en-US" dirty="0"/>
              <a:t> – “13 For such men are false apostles, deceitful workmen, disguising themselves as apostles of Christ. 14 And no wonder, for even </a:t>
            </a:r>
            <a:r>
              <a:rPr lang="en-US" b="1" dirty="0"/>
              <a:t>Satan</a:t>
            </a:r>
            <a:r>
              <a:rPr lang="en-US" dirty="0"/>
              <a:t> disguises himself as </a:t>
            </a:r>
            <a:r>
              <a:rPr lang="en-US" b="1" dirty="0"/>
              <a:t>an angel of light</a:t>
            </a:r>
            <a:r>
              <a:rPr lang="en-US" dirty="0"/>
              <a:t>. 15 So it is no surprise if his servants, also, disguise themselves as servants of righteousness. Their end will correspond to their deeds.”</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9930D509-8B2F-060D-23E1-2120509A6466}"/>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4C020B36-E84C-D7A3-B037-ECEF17D445E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1292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bought them,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Acts 5:17</a:t>
            </a:r>
            <a:r>
              <a:rPr lang="en-US" dirty="0">
                <a:solidFill>
                  <a:prstClr val="black"/>
                </a:solidFill>
                <a:latin typeface="Aptos" panose="02110004020202020204"/>
              </a:rPr>
              <a:t> – “But the high priest rose up, and all who were with him (that is, </a:t>
            </a:r>
            <a:r>
              <a:rPr lang="en-US" b="1" dirty="0">
                <a:solidFill>
                  <a:prstClr val="black"/>
                </a:solidFill>
                <a:latin typeface="Aptos" panose="02110004020202020204"/>
              </a:rPr>
              <a:t>the </a:t>
            </a:r>
            <a:r>
              <a:rPr lang="en-US" b="1" u="sng" dirty="0">
                <a:solidFill>
                  <a:prstClr val="black"/>
                </a:solidFill>
                <a:latin typeface="Aptos" panose="02110004020202020204"/>
              </a:rPr>
              <a:t>party</a:t>
            </a:r>
            <a:r>
              <a:rPr lang="en-US" b="1" dirty="0">
                <a:solidFill>
                  <a:prstClr val="black"/>
                </a:solidFill>
                <a:latin typeface="Aptos" panose="02110004020202020204"/>
              </a:rPr>
              <a:t> of the Sadducees</a:t>
            </a:r>
            <a:r>
              <a:rPr lang="en-US" dirty="0">
                <a:solidFill>
                  <a:prstClr val="black"/>
                </a:solidFill>
                <a:latin typeface="Aptos" panose="02110004020202020204"/>
              </a:rPr>
              <a:t>), and filled with jealousy”</a:t>
            </a:r>
          </a:p>
          <a:p>
            <a:pPr defTabSz="990511">
              <a:defRPr/>
            </a:pPr>
            <a:r>
              <a:rPr lang="en-US" b="1" dirty="0">
                <a:solidFill>
                  <a:prstClr val="black"/>
                </a:solidFill>
                <a:latin typeface="Aptos" panose="02110004020202020204"/>
              </a:rPr>
              <a:t>Acts 15:5</a:t>
            </a:r>
            <a:r>
              <a:rPr lang="en-US" dirty="0">
                <a:solidFill>
                  <a:prstClr val="black"/>
                </a:solidFill>
                <a:latin typeface="Aptos" panose="02110004020202020204"/>
              </a:rPr>
              <a:t> – “But some believers who belonged to </a:t>
            </a:r>
            <a:r>
              <a:rPr lang="en-US" b="1" dirty="0">
                <a:solidFill>
                  <a:prstClr val="black"/>
                </a:solidFill>
                <a:latin typeface="Aptos" panose="02110004020202020204"/>
              </a:rPr>
              <a:t>the </a:t>
            </a:r>
            <a:r>
              <a:rPr lang="en-US" b="1" u="sng" dirty="0">
                <a:solidFill>
                  <a:prstClr val="black"/>
                </a:solidFill>
                <a:latin typeface="Aptos" panose="02110004020202020204"/>
              </a:rPr>
              <a:t>party</a:t>
            </a:r>
            <a:r>
              <a:rPr lang="en-US" b="1" dirty="0">
                <a:solidFill>
                  <a:prstClr val="black"/>
                </a:solidFill>
                <a:latin typeface="Aptos" panose="02110004020202020204"/>
              </a:rPr>
              <a:t> of the Pharisees</a:t>
            </a:r>
            <a:r>
              <a:rPr lang="en-US" dirty="0">
                <a:solidFill>
                  <a:prstClr val="black"/>
                </a:solidFill>
                <a:latin typeface="Aptos" panose="02110004020202020204"/>
              </a:rPr>
              <a:t> rose up and said, ‘It is necessary to circumcise them and to order them to keep the law of Moses.’“</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Acts 24:5, 14</a:t>
            </a:r>
            <a:r>
              <a:rPr lang="en-US" dirty="0">
                <a:solidFill>
                  <a:prstClr val="black"/>
                </a:solidFill>
                <a:latin typeface="Aptos" panose="02110004020202020204"/>
              </a:rPr>
              <a:t> – “For we have found this man a plague, one who stirs up riots among all the Jews throughout the world and is a ringleader of </a:t>
            </a:r>
            <a:r>
              <a:rPr lang="en-US" b="1" dirty="0">
                <a:solidFill>
                  <a:prstClr val="black"/>
                </a:solidFill>
                <a:latin typeface="Aptos" panose="02110004020202020204"/>
              </a:rPr>
              <a:t>the </a:t>
            </a:r>
            <a:r>
              <a:rPr lang="en-US" b="1" u="sng" dirty="0">
                <a:solidFill>
                  <a:prstClr val="black"/>
                </a:solidFill>
                <a:latin typeface="Aptos" panose="02110004020202020204"/>
              </a:rPr>
              <a:t>sect</a:t>
            </a:r>
            <a:r>
              <a:rPr lang="en-US" b="1" dirty="0">
                <a:solidFill>
                  <a:prstClr val="black"/>
                </a:solidFill>
                <a:latin typeface="Aptos" panose="02110004020202020204"/>
              </a:rPr>
              <a:t> of the Nazarenes</a:t>
            </a:r>
            <a:r>
              <a:rPr lang="en-US" dirty="0">
                <a:solidFill>
                  <a:prstClr val="black"/>
                </a:solidFill>
                <a:latin typeface="Aptos" panose="02110004020202020204"/>
              </a:rPr>
              <a:t> … 14 But this I confess to you, that according to </a:t>
            </a:r>
            <a:r>
              <a:rPr lang="en-US" b="1" dirty="0">
                <a:solidFill>
                  <a:prstClr val="black"/>
                </a:solidFill>
                <a:latin typeface="Aptos" panose="02110004020202020204"/>
              </a:rPr>
              <a:t>the Way, which they call a </a:t>
            </a:r>
            <a:r>
              <a:rPr lang="en-US" b="1" u="sng" dirty="0">
                <a:solidFill>
                  <a:prstClr val="black"/>
                </a:solidFill>
                <a:latin typeface="Aptos" panose="02110004020202020204"/>
              </a:rPr>
              <a:t>sect</a:t>
            </a:r>
            <a:r>
              <a:rPr lang="en-US" dirty="0">
                <a:solidFill>
                  <a:prstClr val="black"/>
                </a:solidFill>
                <a:latin typeface="Aptos" panose="02110004020202020204"/>
              </a:rPr>
              <a:t>, I worship the God of our fathers, believing everything laid down by the Law and written in the Prophets ”</a:t>
            </a:r>
          </a:p>
          <a:p>
            <a:pPr defTabSz="990511">
              <a:defRPr/>
            </a:pPr>
            <a:r>
              <a:rPr lang="en-US" b="1" dirty="0">
                <a:solidFill>
                  <a:prstClr val="black"/>
                </a:solidFill>
                <a:latin typeface="Aptos" panose="02110004020202020204"/>
              </a:rPr>
              <a:t>Acts 28:22</a:t>
            </a:r>
            <a:r>
              <a:rPr lang="en-US" dirty="0">
                <a:solidFill>
                  <a:prstClr val="black"/>
                </a:solidFill>
                <a:latin typeface="Aptos" panose="02110004020202020204"/>
              </a:rPr>
              <a:t> – “But we desire to hear from you what your views are, for with regard to </a:t>
            </a:r>
            <a:r>
              <a:rPr lang="en-US" b="1" dirty="0">
                <a:solidFill>
                  <a:prstClr val="black"/>
                </a:solidFill>
                <a:latin typeface="Aptos" panose="02110004020202020204"/>
              </a:rPr>
              <a:t>this </a:t>
            </a:r>
            <a:r>
              <a:rPr lang="en-US" b="1" u="sng" dirty="0">
                <a:solidFill>
                  <a:prstClr val="black"/>
                </a:solidFill>
                <a:latin typeface="Aptos" panose="02110004020202020204"/>
              </a:rPr>
              <a:t>sect</a:t>
            </a:r>
            <a:r>
              <a:rPr lang="en-US" dirty="0">
                <a:solidFill>
                  <a:prstClr val="black"/>
                </a:solidFill>
                <a:latin typeface="Aptos" panose="02110004020202020204"/>
              </a:rPr>
              <a:t> we know that everywhere it is spoken against.“</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 Corinthians 11:19</a:t>
            </a:r>
            <a:r>
              <a:rPr lang="en-US" dirty="0">
                <a:solidFill>
                  <a:prstClr val="black"/>
                </a:solidFill>
                <a:latin typeface="Aptos" panose="02110004020202020204"/>
              </a:rPr>
              <a:t> – “for there must be </a:t>
            </a:r>
            <a:r>
              <a:rPr lang="en-US" b="1" dirty="0">
                <a:solidFill>
                  <a:prstClr val="black"/>
                </a:solidFill>
                <a:latin typeface="Aptos" panose="02110004020202020204"/>
              </a:rPr>
              <a:t>factions</a:t>
            </a:r>
            <a:r>
              <a:rPr lang="en-US" dirty="0">
                <a:solidFill>
                  <a:prstClr val="black"/>
                </a:solidFill>
                <a:latin typeface="Aptos" panose="02110004020202020204"/>
              </a:rPr>
              <a:t> among you in order that those who are genuine among you may be recognized.”</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Galatians 5:20</a:t>
            </a:r>
            <a:r>
              <a:rPr lang="en-US" dirty="0">
                <a:solidFill>
                  <a:prstClr val="black"/>
                </a:solidFill>
                <a:latin typeface="Aptos" panose="02110004020202020204"/>
              </a:rPr>
              <a:t> – “idolatry, sorcery, enmity, strife, jealousy, fits of anger, rivalries, dissensions, </a:t>
            </a:r>
            <a:r>
              <a:rPr lang="en-US" b="1" dirty="0">
                <a:solidFill>
                  <a:prstClr val="black"/>
                </a:solidFill>
                <a:latin typeface="Aptos" panose="02110004020202020204"/>
              </a:rPr>
              <a:t>divisions</a:t>
            </a:r>
            <a:r>
              <a:rPr lang="en-US" dirty="0">
                <a:solidFill>
                  <a:prstClr val="black"/>
                </a:solidFill>
                <a:latin typeface="Aptos" panose="02110004020202020204"/>
              </a:rPr>
              <a:t>”</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II Timothy 4:14-15</a:t>
            </a:r>
            <a:r>
              <a:rPr lang="en-US" dirty="0">
                <a:solidFill>
                  <a:prstClr val="black"/>
                </a:solidFill>
                <a:latin typeface="Aptos" panose="02110004020202020204"/>
              </a:rPr>
              <a:t> – “Alexander the coppersmith </a:t>
            </a:r>
            <a:r>
              <a:rPr lang="en-US" b="1" dirty="0">
                <a:solidFill>
                  <a:prstClr val="black"/>
                </a:solidFill>
                <a:latin typeface="Aptos" panose="02110004020202020204"/>
              </a:rPr>
              <a:t>did me great harm</a:t>
            </a:r>
            <a:r>
              <a:rPr lang="en-US" dirty="0">
                <a:solidFill>
                  <a:prstClr val="black"/>
                </a:solidFill>
                <a:latin typeface="Aptos" panose="02110004020202020204"/>
              </a:rPr>
              <a:t>; the Lord will repay him according to his deeds. 15 Beware of him yourself, for he strongly opposed our message.”</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388AC5D-B977-2063-EB4D-53E03C6E975D}"/>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A3712BD8-96F1-572D-FE99-C6A55CD249B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63245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solidFill>
                  <a:prstClr val="black"/>
                </a:solidFill>
                <a:latin typeface="Aptos" panose="02110004020202020204"/>
              </a:rPr>
              <a:t>II Peter 2:1-3</a:t>
            </a:r>
            <a:r>
              <a:rPr lang="en-US" dirty="0">
                <a:solidFill>
                  <a:prstClr val="black"/>
                </a:solidFill>
                <a:latin typeface="Aptos" panose="02110004020202020204"/>
              </a:rPr>
              <a:t> – “1 But false prophets also arose among the people, just as there will be false teachers among you, who will secretly bring in </a:t>
            </a:r>
            <a:r>
              <a:rPr lang="en-US" b="1" dirty="0">
                <a:solidFill>
                  <a:prstClr val="black"/>
                </a:solidFill>
                <a:latin typeface="Aptos" panose="02110004020202020204"/>
              </a:rPr>
              <a:t>destructive heresies</a:t>
            </a:r>
            <a:r>
              <a:rPr lang="en-US" dirty="0">
                <a:solidFill>
                  <a:prstClr val="black"/>
                </a:solidFill>
                <a:latin typeface="Aptos" panose="02110004020202020204"/>
              </a:rPr>
              <a:t>, even denying the Master who </a:t>
            </a:r>
            <a:r>
              <a:rPr lang="en-US" b="1" dirty="0">
                <a:solidFill>
                  <a:prstClr val="black"/>
                </a:solidFill>
                <a:latin typeface="Aptos" panose="02110004020202020204"/>
              </a:rPr>
              <a:t>bought them</a:t>
            </a:r>
            <a:r>
              <a:rPr lang="en-US" dirty="0">
                <a:solidFill>
                  <a:prstClr val="black"/>
                </a:solidFill>
                <a:latin typeface="Aptos" panose="02110004020202020204"/>
              </a:rPr>
              <a:t>, bringing upon themselves swift destruction. 2 And many will follow their sensuality, and </a:t>
            </a:r>
            <a:r>
              <a:rPr lang="en-US" b="1" dirty="0">
                <a:solidFill>
                  <a:prstClr val="black"/>
                </a:solidFill>
                <a:latin typeface="Aptos" panose="02110004020202020204"/>
              </a:rPr>
              <a:t>because of them the way of truth will be blasphemed</a:t>
            </a:r>
            <a:r>
              <a:rPr lang="en-US" dirty="0">
                <a:solidFill>
                  <a:prstClr val="black"/>
                </a:solidFill>
                <a:latin typeface="Aptos" panose="02110004020202020204"/>
              </a:rPr>
              <a:t>. 3 And in their greed </a:t>
            </a:r>
            <a:r>
              <a:rPr lang="en-US" b="1" dirty="0">
                <a:solidFill>
                  <a:prstClr val="black"/>
                </a:solidFill>
                <a:latin typeface="Aptos" panose="02110004020202020204"/>
              </a:rPr>
              <a:t>they will exploit you with false words</a:t>
            </a:r>
            <a:r>
              <a:rPr lang="en-US" dirty="0">
                <a:solidFill>
                  <a:prstClr val="black"/>
                </a:solidFill>
                <a:latin typeface="Aptos" panose="02110004020202020204"/>
              </a:rPr>
              <a:t>. Their condemnation from long ago is not idle, and their destruction is not asleep.”</a:t>
            </a:r>
          </a:p>
          <a:p>
            <a:pPr defTabSz="990511">
              <a:defRPr/>
            </a:pPr>
            <a:endParaRPr lang="en-US" dirty="0">
              <a:solidFill>
                <a:prstClr val="black"/>
              </a:solidFill>
              <a:latin typeface="Aptos" panose="02110004020202020204"/>
            </a:endParaRPr>
          </a:p>
          <a:p>
            <a:pPr defTabSz="990511">
              <a:defRPr/>
            </a:pPr>
            <a:r>
              <a:rPr lang="en-US" b="1" dirty="0">
                <a:solidFill>
                  <a:prstClr val="black"/>
                </a:solidFill>
                <a:latin typeface="Aptos" panose="02110004020202020204"/>
              </a:rPr>
              <a:t>Hebrews 10:26-31</a:t>
            </a:r>
            <a:r>
              <a:rPr lang="en-US" dirty="0">
                <a:solidFill>
                  <a:prstClr val="black"/>
                </a:solidFill>
                <a:latin typeface="Aptos" panose="02110004020202020204"/>
              </a:rPr>
              <a:t> – “26 For if we go on sinning deliberately after receiving the knowledge of the truth, there no longer remains a sacrifice for sins,27 but a fearful expectation of judgment, and a fury of fire that will consume the adversaries. 28 Anyone who has set aside the law of Moses dies without mercy on the evidence of two or three witnesses. 29 How much worse punishment, do you think, will be deserved by the one who has spurned the Son of God, and has </a:t>
            </a:r>
            <a:r>
              <a:rPr lang="en-US" b="1" dirty="0">
                <a:solidFill>
                  <a:prstClr val="black"/>
                </a:solidFill>
                <a:latin typeface="Aptos" panose="02110004020202020204"/>
              </a:rPr>
              <a:t>profaned the blood of the covenant by which he was sanctified</a:t>
            </a:r>
            <a:r>
              <a:rPr lang="en-US" dirty="0">
                <a:solidFill>
                  <a:prstClr val="black"/>
                </a:solidFill>
                <a:latin typeface="Aptos" panose="02110004020202020204"/>
              </a:rPr>
              <a:t>, and has outraged the Spirit of grace? 30 For we know him who said, ‘Vengeance is mine; I will repay.’ And again, ‘The Lord will judge his people.’ 31 It is a fearful thing to fall into the hands of the living God.”</a:t>
            </a:r>
          </a:p>
        </p:txBody>
      </p:sp>
      <p:sp>
        <p:nvSpPr>
          <p:cNvPr id="4" name="Slide Number Placeholder 3"/>
          <p:cNvSpPr>
            <a:spLocks noGrp="1"/>
          </p:cNvSpPr>
          <p:nvPr>
            <p:ph type="sldNum" sz="quarter" idx="5"/>
          </p:nvPr>
        </p:nvSpPr>
        <p:spPr/>
        <p:txBody>
          <a:bodyPr/>
          <a:lstStyle/>
          <a:p>
            <a:pPr defTabSz="495256">
              <a:defRPr/>
            </a:pPr>
            <a:fld id="{004E3C3C-470B-43D7-ACD2-401260F2D4BF}" type="slidenum">
              <a:rPr lang="en-US">
                <a:solidFill>
                  <a:prstClr val="black"/>
                </a:solidFill>
                <a:latin typeface="Aptos" panose="02110004020202020204"/>
              </a:rPr>
              <a:pPr defTabSz="495256">
                <a:defRPr/>
              </a:pPr>
              <a:t>11</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68611A6-2F87-14BC-12FA-47C48386829C}"/>
              </a:ext>
            </a:extLst>
          </p:cNvPr>
          <p:cNvSpPr>
            <a:spLocks noGrp="1"/>
          </p:cNvSpPr>
          <p:nvPr>
            <p:ph type="dt" idx="1"/>
          </p:nvPr>
        </p:nvSpPr>
        <p:spPr/>
        <p:txBody>
          <a:bodyPr/>
          <a:lstStyle/>
          <a:p>
            <a:r>
              <a:rPr lang="en-US"/>
              <a:t>6/9/2024 am</a:t>
            </a:r>
          </a:p>
        </p:txBody>
      </p:sp>
      <p:sp>
        <p:nvSpPr>
          <p:cNvPr id="6" name="Footer Placeholder 5">
            <a:extLst>
              <a:ext uri="{FF2B5EF4-FFF2-40B4-BE49-F238E27FC236}">
                <a16:creationId xmlns:a16="http://schemas.microsoft.com/office/drawing/2014/main" id="{5359A197-C2D1-C071-A9A0-5483CCEEE22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6183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3376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964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8848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09458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4965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9250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254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0872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641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6554867" cy="1524000"/>
          </a:xfrm>
        </p:spPr>
        <p:txBody>
          <a:bodyPr/>
          <a:lstStyle/>
          <a:p>
            <a:r>
              <a:rPr lang="en-US" dirty="0"/>
              <a:t>Click to edit Master title style</a:t>
            </a:r>
          </a:p>
        </p:txBody>
      </p:sp>
      <p:sp>
        <p:nvSpPr>
          <p:cNvPr id="3" name="Content Placeholder 2"/>
          <p:cNvSpPr>
            <a:spLocks noGrp="1"/>
          </p:cNvSpPr>
          <p:nvPr>
            <p:ph idx="1"/>
          </p:nvPr>
        </p:nvSpPr>
        <p:spPr>
          <a:xfrm>
            <a:off x="533400" y="214577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249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2669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3933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3555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687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828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581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7/4/2024</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084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7/4/2024</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8977323"/>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783AC-2A44-AE34-E0EE-00181F88401E}"/>
              </a:ext>
            </a:extLst>
          </p:cNvPr>
          <p:cNvSpPr>
            <a:spLocks noGrp="1"/>
          </p:cNvSpPr>
          <p:nvPr>
            <p:ph type="ctrTitle"/>
          </p:nvPr>
        </p:nvSpPr>
        <p:spPr>
          <a:xfrm>
            <a:off x="533400" y="912159"/>
            <a:ext cx="6154713" cy="1938992"/>
          </a:xfrm>
        </p:spPr>
        <p:txBody>
          <a:bodyPr>
            <a:spAutoFit/>
          </a:bodyPr>
          <a:lstStyle/>
          <a:p>
            <a:r>
              <a:rPr lang="en-US" sz="6000" b="1" dirty="0">
                <a:solidFill>
                  <a:schemeClr val="bg1"/>
                </a:solidFill>
                <a:effectLst>
                  <a:outerShdw blurRad="38100" dist="38100" dir="2700000" algn="tl">
                    <a:srgbClr val="000000">
                      <a:alpha val="43137"/>
                    </a:srgbClr>
                  </a:outerShdw>
                </a:effectLst>
              </a:rPr>
              <a:t>False Teachers Among You</a:t>
            </a:r>
          </a:p>
        </p:txBody>
      </p:sp>
      <p:sp>
        <p:nvSpPr>
          <p:cNvPr id="3" name="Subtitle 2">
            <a:extLst>
              <a:ext uri="{FF2B5EF4-FFF2-40B4-BE49-F238E27FC236}">
                <a16:creationId xmlns:a16="http://schemas.microsoft.com/office/drawing/2014/main" id="{37010E6E-0B1C-78E1-2B25-2FE7AD3C55BC}"/>
              </a:ext>
            </a:extLst>
          </p:cNvPr>
          <p:cNvSpPr>
            <a:spLocks noGrp="1"/>
          </p:cNvSpPr>
          <p:nvPr>
            <p:ph type="subTitle" idx="1"/>
          </p:nvPr>
        </p:nvSpPr>
        <p:spPr>
          <a:xfrm>
            <a:off x="533400" y="2859618"/>
            <a:ext cx="4954250" cy="646331"/>
          </a:xfrm>
        </p:spPr>
        <p:txBody>
          <a:bodyPr>
            <a:spAutoFit/>
          </a:bodyPr>
          <a:lstStyle/>
          <a:p>
            <a:r>
              <a:rPr lang="en-US" sz="3600" b="1" dirty="0">
                <a:solidFill>
                  <a:schemeClr val="bg1"/>
                </a:solidFill>
                <a:effectLst>
                  <a:outerShdw blurRad="38100" dist="38100" dir="2700000" algn="tl">
                    <a:srgbClr val="000000">
                      <a:alpha val="43137"/>
                    </a:srgbClr>
                  </a:outerShdw>
                </a:effectLst>
              </a:rPr>
              <a:t>II Peter 2:1-3</a:t>
            </a:r>
          </a:p>
        </p:txBody>
      </p:sp>
    </p:spTree>
    <p:extLst>
      <p:ext uri="{BB962C8B-B14F-4D97-AF65-F5344CB8AC3E}">
        <p14:creationId xmlns:p14="http://schemas.microsoft.com/office/powerpoint/2010/main" val="4115060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599"/>
            <a:ext cx="8408020" cy="4832092"/>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Bring “destructive </a:t>
            </a:r>
            <a:r>
              <a:rPr lang="en-US" sz="2800" b="1" dirty="0">
                <a:solidFill>
                  <a:schemeClr val="bg1"/>
                </a:solidFill>
              </a:rPr>
              <a:t>heresies</a:t>
            </a:r>
            <a:r>
              <a:rPr lang="en-US" sz="2800" dirty="0">
                <a:solidFill>
                  <a:schemeClr val="bg1"/>
                </a:solidFill>
              </a:rPr>
              <a:t>”</a:t>
            </a:r>
            <a:endParaRPr lang="en-US" sz="2800" b="1" i="1" dirty="0">
              <a:solidFill>
                <a:schemeClr val="bg1"/>
              </a:solidFill>
            </a:endParaRP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 transliterated word </a:t>
            </a:r>
            <a:r>
              <a:rPr lang="en-US" sz="2800" i="1" dirty="0">
                <a:solidFill>
                  <a:schemeClr val="bg1"/>
                </a:solidFill>
              </a:rPr>
              <a:t>(</a:t>
            </a:r>
            <a:r>
              <a:rPr lang="en-US" sz="2800" i="1" dirty="0" err="1">
                <a:solidFill>
                  <a:schemeClr val="bg1"/>
                </a:solidFill>
                <a:latin typeface="PCSB Greek" panose="020B0500000000000000" pitchFamily="34" charset="0"/>
              </a:rPr>
              <a:t>ai%resi</a:t>
            </a:r>
            <a:r>
              <a:rPr lang="en-US" sz="2800" i="1" dirty="0">
                <a:solidFill>
                  <a:schemeClr val="bg1"/>
                </a:solidFill>
                <a:latin typeface="PCSB Greek" panose="020B0500000000000000" pitchFamily="34" charset="0"/>
              </a:rPr>
              <a:t>$</a:t>
            </a:r>
            <a:r>
              <a:rPr lang="en-US" sz="2800" i="1" dirty="0">
                <a:solidFill>
                  <a:schemeClr val="bg1"/>
                </a:solidFill>
              </a:rPr>
              <a:t>)</a:t>
            </a:r>
            <a:r>
              <a:rPr lang="en-US" sz="2800" dirty="0">
                <a:solidFill>
                  <a:schemeClr val="bg1"/>
                </a:solidFill>
              </a:rPr>
              <a:t> that describes the party spirit, and those who work to create that division.</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5:17; 15:5 – “party of …”</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 Corinthians 11:19 – “factions”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Galatians 5:20 – “divisions” (a work of the flesh)</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Acts 24:5, 14; 28:22 – “sect”</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Are destructive – doing great harm to the cause of Christ (cf. II Timothy 4:14)</a:t>
            </a:r>
          </a:p>
        </p:txBody>
      </p:sp>
      <p:sp>
        <p:nvSpPr>
          <p:cNvPr id="6" name="Title 1">
            <a:extLst>
              <a:ext uri="{FF2B5EF4-FFF2-40B4-BE49-F238E27FC236}">
                <a16:creationId xmlns:a16="http://schemas.microsoft.com/office/drawing/2014/main" id="{89E336C4-7C94-DB29-5DA3-DE56DDBD4E24}"/>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310808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408020" cy="2677656"/>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Denying the Lord who bought them</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Bring teachings that are contrary to what Jesus taught, and perhaps even denying His person and character</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Hebrews 10:26-31 – counted the blood of His covenant a common thing.</a:t>
            </a:r>
          </a:p>
        </p:txBody>
      </p:sp>
      <p:sp>
        <p:nvSpPr>
          <p:cNvPr id="6" name="Title 1">
            <a:extLst>
              <a:ext uri="{FF2B5EF4-FFF2-40B4-BE49-F238E27FC236}">
                <a16:creationId xmlns:a16="http://schemas.microsoft.com/office/drawing/2014/main" id="{8F9F6C4A-962E-5337-B154-CCFD9C2D29C4}"/>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186902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408020" cy="2677656"/>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Bring on themselves swift destruction</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Will be judged</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Hebrews 10:29 – “of how much sorer punishment” (ASV)</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2 Peter 2:20-21 – this clearly includes these false teachers</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64992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229600" cy="5262979"/>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Many will follow their destructive ways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 false teacher can be somewhat harmless … until he gathers a following.</a:t>
            </a:r>
          </a:p>
          <a:p>
            <a:pPr marL="1485900" lvl="2"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Unfortunately, many are willing to follow</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We are continually warned to beware</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1 John 4:1 – “do not believe every spirit”</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17:10-12 – “to see if these things were so”</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Ephesians 4:12-15 – “that we may no longer be children”</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20:32 – “the word of His grace”</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196914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229600" cy="5262979"/>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Because of these, the way of truth is blasphemed (cf. Romans 2:24)</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False teachers and their teaching damage our ability to teach and they blaspheme the character of God</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Many mock the divisions among us caused by these false teachers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“Biting and devouring one another” (Galatians 5:15)</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“How can we know truth?”</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Others are convinced that Christians are followers of various false doctrines</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138294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229600" cy="4401205"/>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By covetousness they exploit</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II Peter 2:17-19 – “slaves of corruption”</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II Timothy 4:2-4 – “teachers to suit their own passions”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I Timothy 6:9-10 – “wandered away from the faith.”</a:t>
            </a:r>
          </a:p>
          <a:p>
            <a:pPr marL="1485900" lvl="2"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Those given to materialism may be more easily swayed.</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Jeroboam and his golden calves –</a:t>
            </a:r>
            <a:br>
              <a:rPr lang="en-US" sz="2800" dirty="0">
                <a:solidFill>
                  <a:schemeClr val="bg1"/>
                </a:solidFill>
              </a:rPr>
            </a:br>
            <a:r>
              <a:rPr lang="en-US" sz="2800" dirty="0">
                <a:solidFill>
                  <a:schemeClr val="bg1"/>
                </a:solidFill>
              </a:rPr>
              <a:t>I Kings 12:28-30 – “Behold your gods”</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148176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229600" cy="3908762"/>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II Peter 2:3 (ASV) – “whose sentence now from of old lingereth not, and their destruction slumbereth not.”</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Peter’s message – a day is coming when they will be judged and condemned – both those who teach and those who follow their teachings</a:t>
            </a:r>
          </a:p>
          <a:p>
            <a:pPr marL="1485900" lvl="2"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cf. Matthew 12:36-37 – “people will give account”</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31111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229600" cy="5262979"/>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We still deal with false teachers today, sometimes closer than we care to admit. </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 problem we see today is how some false doctrines are being tolerated or even ignored. It is often a matter of fellowship.</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Of particular concern … some are advocating that as long as one is sincere (not hypocritical, deliberately deceptive, greedy, and they genuinely believe what they teach) they should not be called a false teacher.</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There are many problems with this view.</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380928"/>
            <a:ext cx="7155738" cy="707886"/>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What about today?</a:t>
            </a:r>
          </a:p>
        </p:txBody>
      </p:sp>
    </p:spTree>
    <p:extLst>
      <p:ext uri="{BB962C8B-B14F-4D97-AF65-F5344CB8AC3E}">
        <p14:creationId xmlns:p14="http://schemas.microsoft.com/office/powerpoint/2010/main" val="262696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199" y="1371600"/>
            <a:ext cx="8530683" cy="5262979"/>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If one is sincere does that mean he is not a false teacher? Consider:</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By definition, what makes one a false teacher is that he is teaching what is false.</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Paul</a:t>
            </a:r>
          </a:p>
          <a:p>
            <a:pPr marL="1485900" lvl="2"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23:1 – “in all good conscience”</a:t>
            </a:r>
          </a:p>
          <a:p>
            <a:pPr marL="1485900" lvl="2"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 Timothy 1:13 – “acted ignorantly”</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NOTE: Sincerity is a factor, as it will determine how one responds when confronted with the truth</a:t>
            </a:r>
          </a:p>
          <a:p>
            <a:pPr marL="1485900" lvl="2"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Acts 18:24-26 – “explained to him the way of God more accurately”</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380928"/>
            <a:ext cx="7155738" cy="707886"/>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What about today?</a:t>
            </a:r>
          </a:p>
        </p:txBody>
      </p:sp>
    </p:spTree>
    <p:extLst>
      <p:ext uri="{BB962C8B-B14F-4D97-AF65-F5344CB8AC3E}">
        <p14:creationId xmlns:p14="http://schemas.microsoft.com/office/powerpoint/2010/main" val="240071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199" y="1371600"/>
            <a:ext cx="8530683" cy="4401205"/>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If one is sincere does that mean he is not a false teacher? Consider:</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To make this argument calls for us to judge hearts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Jesus could – Matthew 9:4 – “knowing their thoughts”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But we can not – we can only see the product/effect</a:t>
            </a:r>
          </a:p>
          <a:p>
            <a:pPr marL="1485900" lvl="2"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Matthew 7:15-20 – “You will recognize them by their fruits”</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380928"/>
            <a:ext cx="7155738" cy="707886"/>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What about today?</a:t>
            </a:r>
          </a:p>
        </p:txBody>
      </p:sp>
    </p:spTree>
    <p:extLst>
      <p:ext uri="{BB962C8B-B14F-4D97-AF65-F5344CB8AC3E}">
        <p14:creationId xmlns:p14="http://schemas.microsoft.com/office/powerpoint/2010/main" val="226528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A6C06-E4E7-6F5F-5218-FF65143BBC80}"/>
              </a:ext>
            </a:extLst>
          </p:cNvPr>
          <p:cNvSpPr>
            <a:spLocks noGrp="1"/>
          </p:cNvSpPr>
          <p:nvPr>
            <p:ph type="title"/>
          </p:nvPr>
        </p:nvSpPr>
        <p:spPr>
          <a:xfrm>
            <a:off x="533400" y="288379"/>
            <a:ext cx="7524750" cy="769441"/>
          </a:xfrm>
        </p:spPr>
        <p:txBody>
          <a:bodyPr wrap="square">
            <a:spAutoFit/>
          </a:bodyPr>
          <a:lstStyle/>
          <a:p>
            <a:r>
              <a:rPr lang="en-US" sz="4400" b="1" cap="none" dirty="0">
                <a:solidFill>
                  <a:schemeClr val="bg1"/>
                </a:solidFill>
                <a:effectLst>
                  <a:outerShdw blurRad="38100" dist="38100" dir="2700000" algn="tl">
                    <a:srgbClr val="000000">
                      <a:alpha val="43137"/>
                    </a:srgbClr>
                  </a:outerShdw>
                </a:effectLst>
              </a:rPr>
              <a:t>False Teachers Among You</a:t>
            </a:r>
          </a:p>
        </p:txBody>
      </p:sp>
      <p:sp>
        <p:nvSpPr>
          <p:cNvPr id="3" name="Content Placeholder 2">
            <a:extLst>
              <a:ext uri="{FF2B5EF4-FFF2-40B4-BE49-F238E27FC236}">
                <a16:creationId xmlns:a16="http://schemas.microsoft.com/office/drawing/2014/main" id="{53AA36BA-98D6-31E7-010E-E17BE308C51B}"/>
              </a:ext>
            </a:extLst>
          </p:cNvPr>
          <p:cNvSpPr>
            <a:spLocks noGrp="1"/>
          </p:cNvSpPr>
          <p:nvPr>
            <p:ph idx="1"/>
          </p:nvPr>
        </p:nvSpPr>
        <p:spPr>
          <a:xfrm>
            <a:off x="457200" y="1371600"/>
            <a:ext cx="8115300" cy="2246769"/>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Peter, in this letter, has been encouraging his audience to grow in their faith and have confidence in the word of God.</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His purpose is to prepare them to beware of false teachers.</a:t>
            </a:r>
          </a:p>
        </p:txBody>
      </p:sp>
    </p:spTree>
    <p:extLst>
      <p:ext uri="{BB962C8B-B14F-4D97-AF65-F5344CB8AC3E}">
        <p14:creationId xmlns:p14="http://schemas.microsoft.com/office/powerpoint/2010/main" val="392614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199" y="1371600"/>
            <a:ext cx="8530683" cy="5078313"/>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If one is sincere does that mean he is not a false teacher?  Consider:</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This argument declares that we cannot, with absolute certainty, know what is truth</a:t>
            </a:r>
          </a:p>
          <a:p>
            <a:pPr marL="1028700" lvl="1"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I Corinthians 4:6 – “not to go beyond what is written”</a:t>
            </a:r>
          </a:p>
          <a:p>
            <a:pPr marL="1028700" lvl="1"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Ephesians 5:17 – “understand what the will of the Lord is”</a:t>
            </a:r>
          </a:p>
          <a:p>
            <a:pPr marL="1028700" lvl="1"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II Timothy 2:15 – “rightly handling the word of truth”</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II Corinthians 11:3-4 – “your thoughts will be led astray”</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380928"/>
            <a:ext cx="7155738" cy="707886"/>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What about today?</a:t>
            </a:r>
          </a:p>
        </p:txBody>
      </p:sp>
    </p:spTree>
    <p:extLst>
      <p:ext uri="{BB962C8B-B14F-4D97-AF65-F5344CB8AC3E}">
        <p14:creationId xmlns:p14="http://schemas.microsoft.com/office/powerpoint/2010/main" val="3705076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199" y="1371600"/>
            <a:ext cx="8575289" cy="4616648"/>
          </a:xfrm>
        </p:spPr>
        <p:txBody>
          <a:bodyPr wrap="square">
            <a:spAutoFit/>
          </a:bodyPr>
          <a:lstStyle/>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If one is sincere does that mean he is not a false teacher?  Consider:</a:t>
            </a:r>
          </a:p>
          <a:p>
            <a:pPr marL="571500"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How will we be able to close the door on error?</a:t>
            </a:r>
          </a:p>
          <a:p>
            <a:pPr marL="1028700" lvl="1"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There are many teaching error on salvation, worship, the church, morality, Bible inspiration, etc.</a:t>
            </a:r>
          </a:p>
          <a:p>
            <a:pPr marL="1028700" lvl="1"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If we ignore or dismiss such, what will the future of the church be?</a:t>
            </a:r>
          </a:p>
          <a:p>
            <a:pPr marL="1028700" lvl="1"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Ephesians 5:11 – “expose them”</a:t>
            </a:r>
          </a:p>
          <a:p>
            <a:pPr marL="1028700" lvl="1" indent="-571500">
              <a:spcBef>
                <a:spcPts val="0"/>
              </a:spcBef>
              <a:spcAft>
                <a:spcPts val="0"/>
              </a:spcAft>
              <a:buClr>
                <a:schemeClr val="bg1"/>
              </a:buClr>
              <a:buSzPct val="100000"/>
              <a:buFont typeface="Arial" panose="020B0604020202020204" pitchFamily="34" charset="0"/>
              <a:buChar char="•"/>
            </a:pPr>
            <a:r>
              <a:rPr lang="en-US" sz="2600" dirty="0">
                <a:solidFill>
                  <a:schemeClr val="bg1"/>
                </a:solidFill>
              </a:rPr>
              <a:t>Jude 3 – “contend for the faith”</a:t>
            </a:r>
          </a:p>
        </p:txBody>
      </p:sp>
      <p:sp>
        <p:nvSpPr>
          <p:cNvPr id="6" name="Title 1">
            <a:extLst>
              <a:ext uri="{FF2B5EF4-FFF2-40B4-BE49-F238E27FC236}">
                <a16:creationId xmlns:a16="http://schemas.microsoft.com/office/drawing/2014/main" id="{D25DC35E-7A13-C41E-A4DC-F77E3559B19A}"/>
              </a:ext>
            </a:extLst>
          </p:cNvPr>
          <p:cNvSpPr>
            <a:spLocks noGrp="1"/>
          </p:cNvSpPr>
          <p:nvPr>
            <p:ph type="title"/>
          </p:nvPr>
        </p:nvSpPr>
        <p:spPr>
          <a:xfrm>
            <a:off x="548640" y="380928"/>
            <a:ext cx="7155738" cy="707886"/>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What about today?</a:t>
            </a:r>
          </a:p>
        </p:txBody>
      </p:sp>
    </p:spTree>
    <p:extLst>
      <p:ext uri="{BB962C8B-B14F-4D97-AF65-F5344CB8AC3E}">
        <p14:creationId xmlns:p14="http://schemas.microsoft.com/office/powerpoint/2010/main" val="295639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371600"/>
            <a:ext cx="8932697" cy="5078313"/>
          </a:xfrm>
        </p:spPr>
        <p:txBody>
          <a:bodyPr wrap="square">
            <a:spAutoFit/>
          </a:bodyPr>
          <a:lstStyle/>
          <a:p>
            <a:pPr algn="l">
              <a:lnSpc>
                <a:spcPct val="100000"/>
              </a:lnSpc>
              <a:spcBef>
                <a:spcPts val="0"/>
              </a:spcBef>
              <a:spcAft>
                <a:spcPts val="0"/>
              </a:spcAft>
              <a:buClr>
                <a:schemeClr val="bg1"/>
              </a:buClr>
              <a:buSzPct val="100000"/>
              <a:buFont typeface="Arial" pitchFamily="34" charset="0"/>
              <a:buChar char="•"/>
            </a:pPr>
            <a:r>
              <a:rPr lang="en-US" sz="3600" cap="none" dirty="0">
                <a:solidFill>
                  <a:schemeClr val="bg1"/>
                </a:solidFill>
                <a:cs typeface="Arial" panose="020B0604020202020204" pitchFamily="34" charset="0"/>
              </a:rPr>
              <a:t> Hear the Word of God</a:t>
            </a:r>
          </a:p>
          <a:p>
            <a:pPr lvl="1" algn="l">
              <a:lnSpc>
                <a:spcPct val="100000"/>
              </a:lnSpc>
              <a:spcBef>
                <a:spcPts val="0"/>
              </a:spcBef>
              <a:spcAft>
                <a:spcPts val="0"/>
              </a:spcAft>
              <a:buClr>
                <a:schemeClr val="bg1"/>
              </a:buClr>
              <a:buSzPct val="100000"/>
              <a:buFont typeface="Arial" pitchFamily="34" charset="0"/>
              <a:buChar char="•"/>
            </a:pPr>
            <a:r>
              <a:rPr lang="en-US" sz="3600" cap="none" dirty="0">
                <a:solidFill>
                  <a:schemeClr val="bg1"/>
                </a:solidFill>
                <a:cs typeface="Arial" panose="020B0604020202020204" pitchFamily="34" charset="0"/>
              </a:rPr>
              <a:t> Romans 10:8 – “But what does it say? ‘The word is near you, in your mouth and in your heart’ (that is, the word of faith that we proclaim)”</a:t>
            </a:r>
          </a:p>
          <a:p>
            <a:pPr algn="l">
              <a:lnSpc>
                <a:spcPct val="100000"/>
              </a:lnSpc>
              <a:spcBef>
                <a:spcPts val="0"/>
              </a:spcBef>
              <a:spcAft>
                <a:spcPts val="0"/>
              </a:spcAft>
              <a:buClr>
                <a:schemeClr val="bg1"/>
              </a:buClr>
              <a:buSzPct val="100000"/>
              <a:buFont typeface="Arial" pitchFamily="34" charset="0"/>
              <a:buChar char="•"/>
            </a:pPr>
            <a:r>
              <a:rPr lang="en-US" sz="3600" cap="none" dirty="0">
                <a:solidFill>
                  <a:schemeClr val="bg1"/>
                </a:solidFill>
                <a:cs typeface="Arial" panose="020B0604020202020204" pitchFamily="34" charset="0"/>
              </a:rPr>
              <a:t> Believe that Jesus is the Savior</a:t>
            </a:r>
          </a:p>
          <a:p>
            <a:pPr lvl="1" algn="l">
              <a:lnSpc>
                <a:spcPct val="100000"/>
              </a:lnSpc>
              <a:spcBef>
                <a:spcPts val="0"/>
              </a:spcBef>
              <a:spcAft>
                <a:spcPts val="0"/>
              </a:spcAft>
              <a:buClr>
                <a:schemeClr val="bg1"/>
              </a:buClr>
              <a:buSzPct val="100000"/>
              <a:buFont typeface="Arial" pitchFamily="34" charset="0"/>
              <a:buChar char="•"/>
            </a:pPr>
            <a:r>
              <a:rPr lang="en-US" sz="3600" cap="none" dirty="0">
                <a:solidFill>
                  <a:schemeClr val="bg1"/>
                </a:solidFill>
                <a:cs typeface="Arial" panose="020B0604020202020204" pitchFamily="34" charset="0"/>
              </a:rPr>
              <a:t> Romans 10:11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bg1"/>
                </a:solidFill>
                <a:effectLst>
                  <a:outerShdw blurRad="38100" dist="38100" dir="2700000" algn="tl">
                    <a:srgbClr val="000000">
                      <a:alpha val="43137"/>
                    </a:srgbClr>
                  </a:outerShdw>
                </a:effectLst>
                <a:uLnTx/>
                <a:uFillTx/>
                <a:cs typeface="Arial" panose="020B0604020202020204" pitchFamily="34" charset="0"/>
              </a:rPr>
              <a:t>What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371600"/>
            <a:ext cx="8957726" cy="5309146"/>
          </a:xfrm>
        </p:spPr>
        <p:txBody>
          <a:bodyPr wrap="square">
            <a:spAutoFit/>
          </a:bodyPr>
          <a:lstStyle/>
          <a:p>
            <a:pPr algn="l">
              <a:lnSpc>
                <a:spcPct val="100000"/>
              </a:lnSpc>
              <a:spcBef>
                <a:spcPts val="0"/>
              </a:spcBef>
              <a:buClr>
                <a:schemeClr val="bg1"/>
              </a:buClr>
              <a:buSzPct val="100000"/>
              <a:buFont typeface="Arial" pitchFamily="34" charset="0"/>
              <a:buChar char="•"/>
            </a:pPr>
            <a:r>
              <a:rPr lang="en-US" sz="3600" cap="none" dirty="0">
                <a:solidFill>
                  <a:schemeClr val="bg1"/>
                </a:solidFill>
                <a:cs typeface="Arial" panose="020B0604020202020204" pitchFamily="34" charset="0"/>
              </a:rPr>
              <a:t> Repent of your sins</a:t>
            </a:r>
          </a:p>
          <a:p>
            <a:pPr lvl="1" algn="l">
              <a:lnSpc>
                <a:spcPct val="100000"/>
              </a:lnSpc>
              <a:spcBef>
                <a:spcPts val="0"/>
              </a:spcBef>
              <a:buClr>
                <a:schemeClr val="bg1"/>
              </a:buClr>
              <a:buSzPct val="100000"/>
              <a:buFont typeface="Arial" pitchFamily="34" charset="0"/>
              <a:buChar char="•"/>
            </a:pPr>
            <a:r>
              <a:rPr lang="en-US" sz="3600" cap="none" dirty="0">
                <a:solidFill>
                  <a:schemeClr val="bg1"/>
                </a:solidFill>
                <a:cs typeface="Arial" panose="020B0604020202020204" pitchFamily="34" charset="0"/>
              </a:rPr>
              <a:t> Acts 3:19 – “Repent therefore, and turn again, that your sins may be blotted out”</a:t>
            </a:r>
          </a:p>
          <a:p>
            <a:pPr algn="l">
              <a:lnSpc>
                <a:spcPct val="100000"/>
              </a:lnSpc>
              <a:spcBef>
                <a:spcPts val="0"/>
              </a:spcBef>
              <a:buClr>
                <a:schemeClr val="bg1"/>
              </a:buClr>
              <a:buSzPct val="100000"/>
              <a:buFont typeface="Arial" pitchFamily="34" charset="0"/>
              <a:buChar char="•"/>
            </a:pPr>
            <a:r>
              <a:rPr lang="en-US" sz="3600" cap="none" dirty="0">
                <a:solidFill>
                  <a:schemeClr val="bg1"/>
                </a:solidFill>
                <a:cs typeface="Arial" panose="020B0604020202020204" pitchFamily="34" charset="0"/>
              </a:rPr>
              <a:t> Confess that Jesus is the Son of God</a:t>
            </a:r>
          </a:p>
          <a:p>
            <a:pPr lvl="1">
              <a:spcBef>
                <a:spcPts val="0"/>
              </a:spcBef>
              <a:buClr>
                <a:schemeClr val="bg1"/>
              </a:buClr>
              <a:buSzPct val="100000"/>
              <a:buFont typeface="Arial" pitchFamily="34" charset="0"/>
              <a:buChar char="•"/>
            </a:pPr>
            <a:r>
              <a:rPr lang="en-US" sz="3600" cap="none" dirty="0">
                <a:solidFill>
                  <a:schemeClr val="bg1"/>
                </a:solidFill>
                <a:cs typeface="Arial" panose="020B0604020202020204" pitchFamily="34" charset="0"/>
              </a:rPr>
              <a:t> Romans 10:10 – “</a:t>
            </a:r>
            <a:r>
              <a:rPr lang="en-US" sz="3600" dirty="0">
                <a:solidFill>
                  <a:schemeClr val="bg1"/>
                </a:solidFill>
                <a:cs typeface="Arial" panose="020B0604020202020204" pitchFamily="34" charset="0"/>
              </a:rPr>
              <a:t>For with the heart one believes and is justified, and with the mouth one confesses and is saved.</a:t>
            </a:r>
            <a:r>
              <a:rPr lang="en-US" sz="3600" cap="none" dirty="0">
                <a:solidFill>
                  <a:schemeClr val="bg1"/>
                </a:solidFill>
                <a:cs typeface="Arial" panose="020B0604020202020204" pitchFamily="34" charset="0"/>
              </a:rPr>
              <a:t>”</a:t>
            </a:r>
          </a:p>
        </p:txBody>
      </p:sp>
      <p:sp>
        <p:nvSpPr>
          <p:cNvPr id="3" name="Rectangle 2">
            <a:extLst>
              <a:ext uri="{FF2B5EF4-FFF2-40B4-BE49-F238E27FC236}">
                <a16:creationId xmlns:a16="http://schemas.microsoft.com/office/drawing/2014/main" id="{C5205949-E296-E246-D127-3707F3C6E5AA}"/>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bg1"/>
                </a:solidFill>
                <a:effectLst>
                  <a:outerShdw blurRad="38100" dist="38100" dir="2700000" algn="tl">
                    <a:srgbClr val="000000">
                      <a:alpha val="43137"/>
                    </a:srgbClr>
                  </a:outerShdw>
                </a:effectLst>
                <a:uLnTx/>
                <a:uFillTx/>
                <a:cs typeface="Arial" panose="020B0604020202020204" pitchFamily="34" charset="0"/>
              </a:rPr>
              <a:t>What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371600"/>
            <a:ext cx="8928960" cy="4801314"/>
          </a:xfrm>
        </p:spPr>
        <p:txBody>
          <a:bodyPr wrap="square">
            <a:spAutoFit/>
          </a:bodyPr>
          <a:lstStyle/>
          <a:p>
            <a:pPr algn="l">
              <a:spcBef>
                <a:spcPts val="0"/>
              </a:spcBef>
              <a:spcAft>
                <a:spcPts val="0"/>
              </a:spcAft>
              <a:buClr>
                <a:schemeClr val="bg1"/>
              </a:buClr>
              <a:buSzPct val="100000"/>
              <a:buFont typeface="Arial" pitchFamily="34" charset="0"/>
              <a:buChar char="•"/>
            </a:pPr>
            <a:r>
              <a:rPr lang="en-US" sz="3400" cap="none" dirty="0">
                <a:solidFill>
                  <a:schemeClr val="bg1"/>
                </a:solidFill>
                <a:cs typeface="Arial" panose="020B0604020202020204" pitchFamily="34" charset="0"/>
              </a:rPr>
              <a:t> Be immersed in water (baptized)</a:t>
            </a:r>
          </a:p>
          <a:p>
            <a:pPr lvl="1" algn="l">
              <a:spcBef>
                <a:spcPts val="0"/>
              </a:spcBef>
              <a:spcAft>
                <a:spcPts val="0"/>
              </a:spcAft>
              <a:buClr>
                <a:schemeClr val="bg1"/>
              </a:buClr>
              <a:buSzPct val="100000"/>
              <a:buFont typeface="Arial" pitchFamily="34" charset="0"/>
              <a:buChar char="•"/>
            </a:pPr>
            <a:r>
              <a:rPr lang="en-US" sz="3400" cap="none" dirty="0">
                <a:solidFill>
                  <a:schemeClr val="bg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algn="l">
              <a:spcBef>
                <a:spcPts val="0"/>
              </a:spcBef>
              <a:spcAft>
                <a:spcPts val="0"/>
              </a:spcAft>
              <a:buClr>
                <a:schemeClr val="bg1"/>
              </a:buClr>
              <a:buSzPct val="100000"/>
              <a:buFont typeface="Arial" pitchFamily="34" charset="0"/>
              <a:buChar char="•"/>
            </a:pPr>
            <a:r>
              <a:rPr lang="en-US" sz="3400" cap="none" dirty="0">
                <a:solidFill>
                  <a:schemeClr val="bg1"/>
                </a:solidFill>
                <a:cs typeface="Arial" panose="020B0604020202020204" pitchFamily="34" charset="0"/>
              </a:rPr>
              <a:t> Remain faithful</a:t>
            </a:r>
          </a:p>
          <a:p>
            <a:pPr lvl="1">
              <a:spcBef>
                <a:spcPts val="0"/>
              </a:spcBef>
              <a:spcAft>
                <a:spcPts val="0"/>
              </a:spcAft>
              <a:buClr>
                <a:schemeClr val="bg1"/>
              </a:buClr>
              <a:buSzPct val="100000"/>
              <a:buFont typeface="Arial" pitchFamily="34" charset="0"/>
              <a:buChar char="•"/>
            </a:pPr>
            <a:r>
              <a:rPr lang="en-US" sz="3400" cap="none" dirty="0">
                <a:solidFill>
                  <a:schemeClr val="bg1"/>
                </a:solidFill>
                <a:cs typeface="Arial" panose="020B0604020202020204" pitchFamily="34" charset="0"/>
              </a:rPr>
              <a:t>Hebrews 3:14 – “… </a:t>
            </a:r>
            <a:r>
              <a:rPr lang="en-US" sz="3400" dirty="0">
                <a:solidFill>
                  <a:schemeClr val="bg1"/>
                </a:solidFill>
                <a:cs typeface="Arial" panose="020B0604020202020204" pitchFamily="34" charset="0"/>
              </a:rPr>
              <a:t>leading you to fall away from the living God</a:t>
            </a:r>
            <a:r>
              <a:rPr lang="en-US" sz="3400" cap="none" dirty="0">
                <a:solidFill>
                  <a:schemeClr val="bg1"/>
                </a:solidFill>
                <a:cs typeface="Arial" panose="020B0604020202020204" pitchFamily="34" charset="0"/>
              </a:rPr>
              <a:t>”</a:t>
            </a:r>
          </a:p>
        </p:txBody>
      </p:sp>
      <p:sp>
        <p:nvSpPr>
          <p:cNvPr id="3" name="Rectangle 2">
            <a:extLst>
              <a:ext uri="{FF2B5EF4-FFF2-40B4-BE49-F238E27FC236}">
                <a16:creationId xmlns:a16="http://schemas.microsoft.com/office/drawing/2014/main" id="{67AEF3D0-1252-D663-5C11-24B63F0D9D74}"/>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bg1"/>
                </a:solidFill>
                <a:effectLst>
                  <a:outerShdw blurRad="38100" dist="38100" dir="2700000" algn="tl">
                    <a:srgbClr val="000000">
                      <a:alpha val="43137"/>
                    </a:srgbClr>
                  </a:outerShdw>
                </a:effectLst>
                <a:uLnTx/>
                <a:uFillTx/>
                <a:cs typeface="Arial" panose="020B0604020202020204" pitchFamily="34" charset="0"/>
              </a:rPr>
              <a:t>What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A6C06-E4E7-6F5F-5218-FF65143BBC80}"/>
              </a:ext>
            </a:extLst>
          </p:cNvPr>
          <p:cNvSpPr>
            <a:spLocks noGrp="1"/>
          </p:cNvSpPr>
          <p:nvPr>
            <p:ph type="title"/>
          </p:nvPr>
        </p:nvSpPr>
        <p:spPr>
          <a:xfrm>
            <a:off x="533400" y="288379"/>
            <a:ext cx="7524750" cy="769441"/>
          </a:xfrm>
        </p:spPr>
        <p:txBody>
          <a:bodyPr wrap="square">
            <a:spAutoFit/>
          </a:bodyPr>
          <a:lstStyle/>
          <a:p>
            <a:r>
              <a:rPr lang="en-US" sz="4400" b="1" cap="none" dirty="0">
                <a:solidFill>
                  <a:schemeClr val="bg1"/>
                </a:solidFill>
                <a:effectLst>
                  <a:outerShdw blurRad="38100" dist="38100" dir="2700000" algn="tl">
                    <a:srgbClr val="000000">
                      <a:alpha val="43137"/>
                    </a:srgbClr>
                  </a:outerShdw>
                </a:effectLst>
              </a:rPr>
              <a:t>False Teachers Among You</a:t>
            </a:r>
          </a:p>
        </p:txBody>
      </p:sp>
      <p:sp>
        <p:nvSpPr>
          <p:cNvPr id="3" name="Content Placeholder 2">
            <a:extLst>
              <a:ext uri="{FF2B5EF4-FFF2-40B4-BE49-F238E27FC236}">
                <a16:creationId xmlns:a16="http://schemas.microsoft.com/office/drawing/2014/main" id="{53AA36BA-98D6-31E7-010E-E17BE308C51B}"/>
              </a:ext>
            </a:extLst>
          </p:cNvPr>
          <p:cNvSpPr>
            <a:spLocks noGrp="1"/>
          </p:cNvSpPr>
          <p:nvPr>
            <p:ph idx="1"/>
          </p:nvPr>
        </p:nvSpPr>
        <p:spPr>
          <a:xfrm>
            <a:off x="457200" y="1371600"/>
            <a:ext cx="8115300" cy="4832092"/>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False teachers and their teaching can be controversial subjects.</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We have to determine whether or not something is false doctrine.</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Then there are the motives behind those teaching error.</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What one views as error, another might not.</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Some advocate that motives supersede the message (</a:t>
            </a:r>
            <a:r>
              <a:rPr lang="en-US" sz="2800" dirty="0" err="1">
                <a:solidFill>
                  <a:schemeClr val="bg1"/>
                </a:solidFill>
              </a:rPr>
              <a:t>e.g</a:t>
            </a:r>
            <a:r>
              <a:rPr lang="en-US" sz="2800" dirty="0">
                <a:solidFill>
                  <a:schemeClr val="bg1"/>
                </a:solidFill>
              </a:rPr>
              <a:t>, “as long as he is sincere …”)</a:t>
            </a:r>
          </a:p>
        </p:txBody>
      </p:sp>
    </p:spTree>
    <p:extLst>
      <p:ext uri="{BB962C8B-B14F-4D97-AF65-F5344CB8AC3E}">
        <p14:creationId xmlns:p14="http://schemas.microsoft.com/office/powerpoint/2010/main" val="172992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5AE998-0442-A6D2-7BA8-12594B4A48E2}"/>
              </a:ext>
            </a:extLst>
          </p:cNvPr>
          <p:cNvSpPr>
            <a:spLocks noGrp="1"/>
          </p:cNvSpPr>
          <p:nvPr>
            <p:ph idx="1"/>
          </p:nvPr>
        </p:nvSpPr>
        <p:spPr>
          <a:xfrm>
            <a:off x="457200" y="1371600"/>
            <a:ext cx="8473441" cy="3924151"/>
          </a:xfrm>
        </p:spPr>
        <p:txBody>
          <a:bodyPr wrap="square">
            <a:spAutoFit/>
          </a:bodyPr>
          <a:lstStyle/>
          <a:p>
            <a:pPr>
              <a:buClr>
                <a:schemeClr val="bg1"/>
              </a:buClr>
              <a:buSzPct val="100000"/>
              <a:buFont typeface="Arial" panose="020B0604020202020204" pitchFamily="34" charset="0"/>
              <a:buChar char="•"/>
            </a:pPr>
            <a:r>
              <a:rPr lang="en-US" sz="2800" dirty="0">
                <a:solidFill>
                  <a:schemeClr val="bg1"/>
                </a:solidFill>
              </a:rPr>
              <a:t>The Old Testament gives many examples of false prophets:</a:t>
            </a:r>
          </a:p>
          <a:p>
            <a:pPr lvl="1">
              <a:buClr>
                <a:schemeClr val="bg1"/>
              </a:buClr>
              <a:buSzPct val="100000"/>
              <a:buFont typeface="Arial" panose="020B0604020202020204" pitchFamily="34" charset="0"/>
              <a:buChar char="•"/>
            </a:pPr>
            <a:r>
              <a:rPr lang="en-US" sz="2800" dirty="0">
                <a:solidFill>
                  <a:schemeClr val="bg1"/>
                </a:solidFill>
              </a:rPr>
              <a:t>Balaam – Numbers 22-25</a:t>
            </a:r>
          </a:p>
          <a:p>
            <a:pPr lvl="1">
              <a:buClr>
                <a:schemeClr val="bg1"/>
              </a:buClr>
              <a:buSzPct val="100000"/>
              <a:buFont typeface="Arial" panose="020B0604020202020204" pitchFamily="34" charset="0"/>
              <a:buChar char="•"/>
            </a:pPr>
            <a:r>
              <a:rPr lang="en-US" sz="2800" dirty="0">
                <a:solidFill>
                  <a:schemeClr val="bg1"/>
                </a:solidFill>
              </a:rPr>
              <a:t>Prophets of Baal – 1 Kings 18:17-22</a:t>
            </a:r>
          </a:p>
          <a:p>
            <a:pPr lvl="1">
              <a:buClr>
                <a:schemeClr val="bg1"/>
              </a:buClr>
              <a:buSzPct val="100000"/>
              <a:buFont typeface="Arial" panose="020B0604020202020204" pitchFamily="34" charset="0"/>
              <a:buChar char="•"/>
            </a:pPr>
            <a:r>
              <a:rPr lang="en-US" sz="2800" dirty="0">
                <a:solidFill>
                  <a:schemeClr val="bg1"/>
                </a:solidFill>
              </a:rPr>
              <a:t>Ahab’s prophets – 1 Kings 22:5-14</a:t>
            </a:r>
          </a:p>
          <a:p>
            <a:pPr lvl="1">
              <a:buClr>
                <a:schemeClr val="bg1"/>
              </a:buClr>
              <a:buSzPct val="100000"/>
              <a:buFont typeface="Arial" panose="020B0604020202020204" pitchFamily="34" charset="0"/>
              <a:buChar char="•"/>
            </a:pPr>
            <a:r>
              <a:rPr lang="en-US" sz="2800" dirty="0">
                <a:solidFill>
                  <a:schemeClr val="bg1"/>
                </a:solidFill>
              </a:rPr>
              <a:t>Hananiah (chapter 28) – Jeremiah 27:12-15</a:t>
            </a:r>
          </a:p>
          <a:p>
            <a:pPr lvl="1">
              <a:buClr>
                <a:schemeClr val="bg1"/>
              </a:buClr>
              <a:buSzPct val="100000"/>
              <a:buFont typeface="Arial" panose="020B0604020202020204" pitchFamily="34" charset="0"/>
              <a:buChar char="•"/>
            </a:pPr>
            <a:r>
              <a:rPr lang="en-US" sz="2800" dirty="0">
                <a:solidFill>
                  <a:schemeClr val="bg1"/>
                </a:solidFill>
              </a:rPr>
              <a:t>Shemaiah – Nehemiah 6:10-14</a:t>
            </a:r>
          </a:p>
        </p:txBody>
      </p:sp>
      <p:sp>
        <p:nvSpPr>
          <p:cNvPr id="4" name="Title 1">
            <a:extLst>
              <a:ext uri="{FF2B5EF4-FFF2-40B4-BE49-F238E27FC236}">
                <a16:creationId xmlns:a16="http://schemas.microsoft.com/office/drawing/2014/main" id="{5620EE9D-62A3-6598-0A6A-F138D4FBA5CE}"/>
              </a:ext>
            </a:extLst>
          </p:cNvPr>
          <p:cNvSpPr>
            <a:spLocks noGrp="1"/>
          </p:cNvSpPr>
          <p:nvPr>
            <p:ph type="title"/>
          </p:nvPr>
        </p:nvSpPr>
        <p:spPr>
          <a:xfrm>
            <a:off x="137160" y="68530"/>
            <a:ext cx="8903970"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prophets among the people – Verse 1</a:t>
            </a:r>
          </a:p>
        </p:txBody>
      </p:sp>
    </p:spTree>
    <p:extLst>
      <p:ext uri="{BB962C8B-B14F-4D97-AF65-F5344CB8AC3E}">
        <p14:creationId xmlns:p14="http://schemas.microsoft.com/office/powerpoint/2010/main" val="206015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EF7415-BEBE-AFEE-603E-01D745B3DA08}"/>
              </a:ext>
            </a:extLst>
          </p:cNvPr>
          <p:cNvSpPr>
            <a:spLocks noGrp="1"/>
          </p:cNvSpPr>
          <p:nvPr>
            <p:ph idx="1"/>
          </p:nvPr>
        </p:nvSpPr>
        <p:spPr>
          <a:xfrm>
            <a:off x="457200" y="1371600"/>
            <a:ext cx="8254538" cy="3767670"/>
          </a:xfrm>
        </p:spPr>
        <p:txBody>
          <a:bodyPr>
            <a:noAutofit/>
          </a:bodyPr>
          <a:lstStyle/>
          <a:p>
            <a:pPr>
              <a:buClr>
                <a:schemeClr val="bg1"/>
              </a:buClr>
              <a:buSzPct val="100000"/>
              <a:buFont typeface="Arial" panose="020B0604020202020204" pitchFamily="34" charset="0"/>
              <a:buChar char="•"/>
            </a:pPr>
            <a:r>
              <a:rPr lang="en-US" sz="2800" dirty="0">
                <a:solidFill>
                  <a:schemeClr val="bg1"/>
                </a:solidFill>
              </a:rPr>
              <a:t>They taught error telling the people what they wanted to hear</a:t>
            </a:r>
          </a:p>
          <a:p>
            <a:pPr lvl="1">
              <a:buClr>
                <a:schemeClr val="bg1"/>
              </a:buClr>
              <a:buSzPct val="100000"/>
              <a:buFont typeface="Arial" panose="020B0604020202020204" pitchFamily="34" charset="0"/>
              <a:buChar char="•"/>
            </a:pPr>
            <a:r>
              <a:rPr lang="en-US" sz="2800" dirty="0">
                <a:solidFill>
                  <a:schemeClr val="bg1"/>
                </a:solidFill>
              </a:rPr>
              <a:t>Greedy – Jeremiah 6:13, cf. 2 Peter 2:15-16 - Balaam</a:t>
            </a:r>
          </a:p>
          <a:p>
            <a:pPr lvl="1">
              <a:buClr>
                <a:schemeClr val="bg1"/>
              </a:buClr>
              <a:buSzPct val="100000"/>
              <a:buFont typeface="Arial" panose="020B0604020202020204" pitchFamily="34" charset="0"/>
              <a:buChar char="•"/>
            </a:pPr>
            <a:r>
              <a:rPr lang="en-US" sz="2800" dirty="0">
                <a:solidFill>
                  <a:schemeClr val="bg1"/>
                </a:solidFill>
              </a:rPr>
              <a:t>Peace when there is no peace – Jeremiah 6:14, Ezekiel 13:8-10a</a:t>
            </a:r>
          </a:p>
          <a:p>
            <a:pPr>
              <a:buClr>
                <a:schemeClr val="bg1"/>
              </a:buClr>
              <a:buSzPct val="100000"/>
              <a:buFont typeface="Arial" panose="020B0604020202020204" pitchFamily="34" charset="0"/>
              <a:buChar char="•"/>
            </a:pPr>
            <a:r>
              <a:rPr lang="en-US" sz="2800" dirty="0">
                <a:solidFill>
                  <a:schemeClr val="bg1"/>
                </a:solidFill>
              </a:rPr>
              <a:t>Smooth things – Isaiah 30:8-10, Micah 3:9-12</a:t>
            </a:r>
          </a:p>
        </p:txBody>
      </p:sp>
      <p:sp>
        <p:nvSpPr>
          <p:cNvPr id="4" name="Title 1">
            <a:extLst>
              <a:ext uri="{FF2B5EF4-FFF2-40B4-BE49-F238E27FC236}">
                <a16:creationId xmlns:a16="http://schemas.microsoft.com/office/drawing/2014/main" id="{5A140914-7F88-6061-0177-A198300B535A}"/>
              </a:ext>
            </a:extLst>
          </p:cNvPr>
          <p:cNvSpPr>
            <a:spLocks noGrp="1"/>
          </p:cNvSpPr>
          <p:nvPr>
            <p:ph type="title"/>
          </p:nvPr>
        </p:nvSpPr>
        <p:spPr>
          <a:xfrm>
            <a:off x="137160" y="68530"/>
            <a:ext cx="8903970"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prophets among the people – Verse 1</a:t>
            </a:r>
          </a:p>
        </p:txBody>
      </p:sp>
    </p:spTree>
    <p:extLst>
      <p:ext uri="{BB962C8B-B14F-4D97-AF65-F5344CB8AC3E}">
        <p14:creationId xmlns:p14="http://schemas.microsoft.com/office/powerpoint/2010/main" val="343280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EF7415-BEBE-AFEE-603E-01D745B3DA08}"/>
              </a:ext>
            </a:extLst>
          </p:cNvPr>
          <p:cNvSpPr>
            <a:spLocks noGrp="1"/>
          </p:cNvSpPr>
          <p:nvPr>
            <p:ph idx="1"/>
          </p:nvPr>
        </p:nvSpPr>
        <p:spPr>
          <a:xfrm>
            <a:off x="457200" y="1371600"/>
            <a:ext cx="8279476" cy="2142125"/>
          </a:xfrm>
        </p:spPr>
        <p:txBody>
          <a:bodyPr wrap="square">
            <a:spAutoFit/>
          </a:bodyPr>
          <a:lstStyle/>
          <a:p>
            <a:pPr>
              <a:buClr>
                <a:schemeClr val="bg1"/>
              </a:buClr>
              <a:buSzPct val="100000"/>
              <a:buFont typeface="Arial" panose="020B0604020202020204" pitchFamily="34" charset="0"/>
              <a:buChar char="•"/>
            </a:pPr>
            <a:r>
              <a:rPr lang="en-US" sz="2800" dirty="0">
                <a:solidFill>
                  <a:schemeClr val="bg1"/>
                </a:solidFill>
              </a:rPr>
              <a:t>Warnings against false prophets</a:t>
            </a:r>
          </a:p>
          <a:p>
            <a:pPr lvl="1">
              <a:buClr>
                <a:schemeClr val="bg1"/>
              </a:buClr>
              <a:buSzPct val="100000"/>
              <a:buFont typeface="Arial" panose="020B0604020202020204" pitchFamily="34" charset="0"/>
              <a:buChar char="•"/>
            </a:pPr>
            <a:r>
              <a:rPr lang="en-US" sz="2800" dirty="0">
                <a:solidFill>
                  <a:schemeClr val="bg1"/>
                </a:solidFill>
              </a:rPr>
              <a:t>Deuteronomy 13:1-3, 18:20-22</a:t>
            </a:r>
          </a:p>
          <a:p>
            <a:pPr lvl="1">
              <a:buClr>
                <a:schemeClr val="bg1"/>
              </a:buClr>
              <a:buSzPct val="100000"/>
              <a:buFont typeface="Arial" panose="020B0604020202020204" pitchFamily="34" charset="0"/>
              <a:buChar char="•"/>
            </a:pPr>
            <a:r>
              <a:rPr lang="en-US" sz="2800" dirty="0">
                <a:solidFill>
                  <a:schemeClr val="bg1"/>
                </a:solidFill>
              </a:rPr>
              <a:t>Jeremiah 23:16-17 – “filling you with vain hopes”</a:t>
            </a:r>
          </a:p>
        </p:txBody>
      </p:sp>
      <p:sp>
        <p:nvSpPr>
          <p:cNvPr id="4" name="Title 1">
            <a:extLst>
              <a:ext uri="{FF2B5EF4-FFF2-40B4-BE49-F238E27FC236}">
                <a16:creationId xmlns:a16="http://schemas.microsoft.com/office/drawing/2014/main" id="{5A140914-7F88-6061-0177-A198300B535A}"/>
              </a:ext>
            </a:extLst>
          </p:cNvPr>
          <p:cNvSpPr>
            <a:spLocks noGrp="1"/>
          </p:cNvSpPr>
          <p:nvPr>
            <p:ph type="title"/>
          </p:nvPr>
        </p:nvSpPr>
        <p:spPr>
          <a:xfrm>
            <a:off x="137160" y="68530"/>
            <a:ext cx="8903970"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prophets among the people – Verse 1</a:t>
            </a:r>
          </a:p>
        </p:txBody>
      </p:sp>
    </p:spTree>
    <p:extLst>
      <p:ext uri="{BB962C8B-B14F-4D97-AF65-F5344CB8AC3E}">
        <p14:creationId xmlns:p14="http://schemas.microsoft.com/office/powerpoint/2010/main" val="155913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EF7415-BEBE-AFEE-603E-01D745B3DA08}"/>
              </a:ext>
            </a:extLst>
          </p:cNvPr>
          <p:cNvSpPr>
            <a:spLocks noGrp="1"/>
          </p:cNvSpPr>
          <p:nvPr>
            <p:ph idx="1"/>
          </p:nvPr>
        </p:nvSpPr>
        <p:spPr>
          <a:xfrm>
            <a:off x="457200" y="1371600"/>
            <a:ext cx="8279476" cy="4949047"/>
          </a:xfrm>
        </p:spPr>
        <p:txBody>
          <a:bodyPr wrap="square">
            <a:spAutoFit/>
          </a:bodyPr>
          <a:lstStyle/>
          <a:p>
            <a:pPr>
              <a:buClr>
                <a:schemeClr val="bg1"/>
              </a:buClr>
              <a:buSzPct val="100000"/>
              <a:buFont typeface="Arial" panose="020B0604020202020204" pitchFamily="34" charset="0"/>
              <a:buChar char="•"/>
            </a:pPr>
            <a:r>
              <a:rPr lang="en-US" sz="2800" dirty="0">
                <a:solidFill>
                  <a:schemeClr val="bg1"/>
                </a:solidFill>
              </a:rPr>
              <a:t>True then and still true today</a:t>
            </a:r>
          </a:p>
          <a:p>
            <a:pPr>
              <a:buClr>
                <a:schemeClr val="bg1"/>
              </a:buClr>
              <a:buSzPct val="100000"/>
              <a:buFont typeface="Arial" panose="020B0604020202020204" pitchFamily="34" charset="0"/>
              <a:buChar char="•"/>
            </a:pPr>
            <a:r>
              <a:rPr lang="en-US" sz="2800" dirty="0">
                <a:solidFill>
                  <a:schemeClr val="bg1"/>
                </a:solidFill>
              </a:rPr>
              <a:t>“Among you” - Acts 20:29-30</a:t>
            </a:r>
          </a:p>
          <a:p>
            <a:pPr>
              <a:buClr>
                <a:schemeClr val="bg1"/>
              </a:buClr>
              <a:buSzPct val="100000"/>
              <a:buFont typeface="Arial" panose="020B0604020202020204" pitchFamily="34" charset="0"/>
              <a:buChar char="•"/>
            </a:pPr>
            <a:r>
              <a:rPr lang="en-US" sz="2800" dirty="0">
                <a:solidFill>
                  <a:schemeClr val="bg1"/>
                </a:solidFill>
              </a:rPr>
              <a:t>The New Testament lists many false teachers</a:t>
            </a:r>
          </a:p>
          <a:p>
            <a:pPr lvl="1">
              <a:buClr>
                <a:schemeClr val="bg1"/>
              </a:buClr>
              <a:buSzPct val="100000"/>
              <a:buFont typeface="Arial" panose="020B0604020202020204" pitchFamily="34" charset="0"/>
              <a:buChar char="•"/>
            </a:pPr>
            <a:r>
              <a:rPr lang="en-US" sz="2800" dirty="0">
                <a:solidFill>
                  <a:schemeClr val="bg1"/>
                </a:solidFill>
              </a:rPr>
              <a:t>Acts 15:1-5 – Judaizing teachers</a:t>
            </a:r>
          </a:p>
          <a:p>
            <a:pPr lvl="1">
              <a:buClr>
                <a:schemeClr val="bg1"/>
              </a:buClr>
              <a:buSzPct val="100000"/>
              <a:buFont typeface="Arial" panose="020B0604020202020204" pitchFamily="34" charset="0"/>
              <a:buChar char="•"/>
            </a:pPr>
            <a:r>
              <a:rPr lang="en-US" sz="2800" dirty="0">
                <a:solidFill>
                  <a:schemeClr val="bg1"/>
                </a:solidFill>
              </a:rPr>
              <a:t>II Timothy 2:16-18 – Hymenaeus and Philetus</a:t>
            </a:r>
          </a:p>
          <a:p>
            <a:pPr lvl="1">
              <a:buClr>
                <a:schemeClr val="bg1"/>
              </a:buClr>
              <a:buSzPct val="100000"/>
              <a:buFont typeface="Arial" panose="020B0604020202020204" pitchFamily="34" charset="0"/>
              <a:buChar char="•"/>
            </a:pPr>
            <a:r>
              <a:rPr lang="en-US" sz="2800" dirty="0">
                <a:solidFill>
                  <a:schemeClr val="bg1"/>
                </a:solidFill>
              </a:rPr>
              <a:t>I John 2:18-22 – “he who denies the Father and the Son”; 4:1-3; II John 7</a:t>
            </a:r>
          </a:p>
          <a:p>
            <a:pPr lvl="1">
              <a:buClr>
                <a:schemeClr val="bg1"/>
              </a:buClr>
              <a:buSzPct val="100000"/>
              <a:buFont typeface="Arial" panose="020B0604020202020204" pitchFamily="34" charset="0"/>
              <a:buChar char="•"/>
            </a:pPr>
            <a:r>
              <a:rPr lang="en-US" sz="2800" dirty="0">
                <a:solidFill>
                  <a:schemeClr val="bg1"/>
                </a:solidFill>
              </a:rPr>
              <a:t>Revelation 2:20-23 – “Jezebel”</a:t>
            </a:r>
          </a:p>
        </p:txBody>
      </p:sp>
      <p:sp>
        <p:nvSpPr>
          <p:cNvPr id="4" name="Title 1">
            <a:extLst>
              <a:ext uri="{FF2B5EF4-FFF2-40B4-BE49-F238E27FC236}">
                <a16:creationId xmlns:a16="http://schemas.microsoft.com/office/drawing/2014/main" id="{5A140914-7F88-6061-0177-A198300B535A}"/>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 1</a:t>
            </a:r>
          </a:p>
        </p:txBody>
      </p:sp>
    </p:spTree>
    <p:extLst>
      <p:ext uri="{BB962C8B-B14F-4D97-AF65-F5344CB8AC3E}">
        <p14:creationId xmlns:p14="http://schemas.microsoft.com/office/powerpoint/2010/main" val="425191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103996" cy="4401205"/>
          </a:xfrm>
        </p:spPr>
        <p:txBody>
          <a:bodyPr wrap="square">
            <a:spAutoFit/>
          </a:bodyPr>
          <a:lstStyle/>
          <a:p>
            <a:pPr marL="571500" indent="-571500" algn="l">
              <a:spcBef>
                <a:spcPts val="0"/>
              </a:spcBef>
              <a:spcAft>
                <a:spcPts val="0"/>
              </a:spcAft>
              <a:buClr>
                <a:schemeClr val="bg1"/>
              </a:buClr>
              <a:buSzPct val="100000"/>
              <a:buFont typeface="Arial" panose="020B0604020202020204" pitchFamily="34" charset="0"/>
              <a:buChar char="•"/>
            </a:pPr>
            <a:r>
              <a:rPr lang="en-US" sz="2800" u="sng" dirty="0">
                <a:solidFill>
                  <a:schemeClr val="bg1"/>
                </a:solidFill>
              </a:rPr>
              <a:t>Secretly</a:t>
            </a:r>
            <a:r>
              <a:rPr lang="en-US" sz="2800" dirty="0">
                <a:solidFill>
                  <a:schemeClr val="bg1"/>
                </a:solidFill>
              </a:rPr>
              <a:t> bring in destructive heresies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Rarely does one declare, “I’m a false teacher” or “What I am about to teach is false doctrine.”</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Yet, many of them know that what they are advocating will divide and damage the Lord’s body</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They also know they will be challenged by godly, knowledgeable Christians – cf. Titus 1:8-14</a:t>
            </a:r>
          </a:p>
        </p:txBody>
      </p:sp>
      <p:sp>
        <p:nvSpPr>
          <p:cNvPr id="6" name="Title 1">
            <a:extLst>
              <a:ext uri="{FF2B5EF4-FFF2-40B4-BE49-F238E27FC236}">
                <a16:creationId xmlns:a16="http://schemas.microsoft.com/office/drawing/2014/main" id="{90ED0DAF-F572-CF62-3B66-73A252676057}"/>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319479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64B421-C2E2-CB6E-C0A3-69C2DECF6191}"/>
              </a:ext>
            </a:extLst>
          </p:cNvPr>
          <p:cNvSpPr>
            <a:spLocks noGrp="1"/>
          </p:cNvSpPr>
          <p:nvPr>
            <p:ph idx="1"/>
          </p:nvPr>
        </p:nvSpPr>
        <p:spPr>
          <a:xfrm>
            <a:off x="457200" y="1371600"/>
            <a:ext cx="8408020" cy="2677656"/>
          </a:xfrm>
        </p:spPr>
        <p:txBody>
          <a:bodyPr wrap="square">
            <a:spAutoFit/>
          </a:bodyPr>
          <a:lstStyle/>
          <a:p>
            <a:pPr marL="571500" indent="-571500" algn="l">
              <a:spcBef>
                <a:spcPts val="0"/>
              </a:spcBef>
              <a:spcAft>
                <a:spcPts val="0"/>
              </a:spcAft>
              <a:buClr>
                <a:schemeClr val="bg1"/>
              </a:buClr>
              <a:buSzPct val="100000"/>
              <a:buFont typeface="Arial" panose="020B0604020202020204" pitchFamily="34" charset="0"/>
              <a:buChar char="•"/>
            </a:pPr>
            <a:r>
              <a:rPr lang="en-US" sz="2800" u="sng" dirty="0">
                <a:solidFill>
                  <a:schemeClr val="bg1"/>
                </a:solidFill>
              </a:rPr>
              <a:t>Secretly</a:t>
            </a:r>
            <a:r>
              <a:rPr lang="en-US" sz="2800" dirty="0">
                <a:solidFill>
                  <a:schemeClr val="bg1"/>
                </a:solidFill>
              </a:rPr>
              <a:t> bring in destructive heresies</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Matthew 7:15-20 – wolves in sheep’s clothing</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Jude 3-4 – they creep in unnoticed</a:t>
            </a:r>
          </a:p>
          <a:p>
            <a:pPr marL="1028700" lvl="1" indent="-571500">
              <a:spcBef>
                <a:spcPts val="0"/>
              </a:spcBef>
              <a:spcAft>
                <a:spcPts val="0"/>
              </a:spcAft>
              <a:buClr>
                <a:schemeClr val="bg1"/>
              </a:buClr>
              <a:buSzPct val="100000"/>
              <a:buFont typeface="Arial" panose="020B0604020202020204" pitchFamily="34" charset="0"/>
              <a:buChar char="•"/>
            </a:pPr>
            <a:r>
              <a:rPr lang="en-US" sz="2800" dirty="0">
                <a:solidFill>
                  <a:schemeClr val="bg1"/>
                </a:solidFill>
              </a:rPr>
              <a:t>cf. II Corinthians 2:11, 11:13-15 – as angels of light</a:t>
            </a:r>
          </a:p>
        </p:txBody>
      </p:sp>
      <p:sp>
        <p:nvSpPr>
          <p:cNvPr id="6" name="Title 1">
            <a:extLst>
              <a:ext uri="{FF2B5EF4-FFF2-40B4-BE49-F238E27FC236}">
                <a16:creationId xmlns:a16="http://schemas.microsoft.com/office/drawing/2014/main" id="{B05FD5E2-DA5A-FE2E-1FD7-A132E920D683}"/>
              </a:ext>
            </a:extLst>
          </p:cNvPr>
          <p:cNvSpPr>
            <a:spLocks noGrp="1"/>
          </p:cNvSpPr>
          <p:nvPr>
            <p:ph type="title"/>
          </p:nvPr>
        </p:nvSpPr>
        <p:spPr>
          <a:xfrm>
            <a:off x="548640" y="73152"/>
            <a:ext cx="7155738" cy="1323439"/>
          </a:xfrm>
        </p:spPr>
        <p:txBody>
          <a:bodyPr wrap="square">
            <a:spAutoFit/>
          </a:bodyPr>
          <a:lstStyle/>
          <a:p>
            <a:pPr algn="ctr"/>
            <a:r>
              <a:rPr lang="en-US" sz="4000" b="1" cap="none" dirty="0">
                <a:solidFill>
                  <a:schemeClr val="bg1"/>
                </a:solidFill>
                <a:effectLst>
                  <a:outerShdw blurRad="38100" dist="38100" dir="2700000" algn="tl">
                    <a:srgbClr val="000000">
                      <a:alpha val="43137"/>
                    </a:srgbClr>
                  </a:outerShdw>
                </a:effectLst>
              </a:rPr>
              <a:t>False teachers among you –</a:t>
            </a:r>
            <a:br>
              <a:rPr lang="en-US" sz="4000" b="1" cap="none" dirty="0">
                <a:solidFill>
                  <a:schemeClr val="bg1"/>
                </a:solidFill>
                <a:effectLst>
                  <a:outerShdw blurRad="38100" dist="38100" dir="2700000" algn="tl">
                    <a:srgbClr val="000000">
                      <a:alpha val="43137"/>
                    </a:srgbClr>
                  </a:outerShdw>
                </a:effectLst>
              </a:rPr>
            </a:br>
            <a:r>
              <a:rPr lang="en-US" sz="4000" b="1" cap="none" dirty="0">
                <a:solidFill>
                  <a:schemeClr val="bg1"/>
                </a:solidFill>
                <a:effectLst>
                  <a:outerShdw blurRad="38100" dist="38100" dir="2700000" algn="tl">
                    <a:srgbClr val="000000">
                      <a:alpha val="43137"/>
                    </a:srgbClr>
                  </a:outerShdw>
                </a:effectLst>
              </a:rPr>
              <a:t>Verses 1-3</a:t>
            </a:r>
          </a:p>
        </p:txBody>
      </p:sp>
    </p:spTree>
    <p:extLst>
      <p:ext uri="{BB962C8B-B14F-4D97-AF65-F5344CB8AC3E}">
        <p14:creationId xmlns:p14="http://schemas.microsoft.com/office/powerpoint/2010/main" val="104462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736</TotalTime>
  <Words>8192</Words>
  <Application>Microsoft Office PowerPoint</Application>
  <PresentationFormat>On-screen Show (4:3)</PresentationFormat>
  <Paragraphs>331</Paragraphs>
  <Slides>24</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Arial</vt:lpstr>
      <vt:lpstr>Century Gothic</vt:lpstr>
      <vt:lpstr>PCSB Greek</vt:lpstr>
      <vt:lpstr>Wingdings 3</vt:lpstr>
      <vt:lpstr>Slice</vt:lpstr>
      <vt:lpstr>False Teachers Among You</vt:lpstr>
      <vt:lpstr>False Teachers Among You</vt:lpstr>
      <vt:lpstr>False Teachers Among You</vt:lpstr>
      <vt:lpstr>False prophets among the people – Verse 1</vt:lpstr>
      <vt:lpstr>False prophets among the people – Verse 1</vt:lpstr>
      <vt:lpstr>False prophets among the people – Verse 1</vt:lpstr>
      <vt:lpstr>False teachers among you – Verse 1</vt:lpstr>
      <vt:lpstr>False teachers among you – Verses 1-3</vt:lpstr>
      <vt:lpstr>False teachers among you – Verses 1-3</vt:lpstr>
      <vt:lpstr>False teachers among you – Verses 1-3</vt:lpstr>
      <vt:lpstr>False teachers among you – Verses 1-3</vt:lpstr>
      <vt:lpstr>False teachers among you – Verses 1-3</vt:lpstr>
      <vt:lpstr>False teachers among you – Verses 1-3</vt:lpstr>
      <vt:lpstr>False teachers among you – Verses 1-3</vt:lpstr>
      <vt:lpstr>False teachers among you – Verses 1-3</vt:lpstr>
      <vt:lpstr>False teachers among you – Verses 1-3</vt:lpstr>
      <vt:lpstr>What about today?</vt:lpstr>
      <vt:lpstr>What about today?</vt:lpstr>
      <vt:lpstr>What about today?</vt:lpstr>
      <vt:lpstr>What about today?</vt:lpstr>
      <vt:lpstr>What about today?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False Teachers Among You</dc:title>
  <dc:creator>Richard Lidh;Tom Thornhill</dc:creator>
  <cp:lastModifiedBy>Richard Lidh</cp:lastModifiedBy>
  <cp:revision>9</cp:revision>
  <cp:lastPrinted>2024-06-09T00:55:43Z</cp:lastPrinted>
  <dcterms:created xsi:type="dcterms:W3CDTF">2024-06-07T18:19:16Z</dcterms:created>
  <dcterms:modified xsi:type="dcterms:W3CDTF">2024-07-05T02:50:59Z</dcterms:modified>
</cp:coreProperties>
</file>